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0" r:id="rId3"/>
    <p:sldId id="281" r:id="rId4"/>
    <p:sldId id="282" r:id="rId5"/>
    <p:sldId id="283" r:id="rId6"/>
    <p:sldId id="285" r:id="rId7"/>
    <p:sldId id="287" r:id="rId8"/>
    <p:sldId id="286" r:id="rId9"/>
    <p:sldId id="284" r:id="rId10"/>
    <p:sldId id="288" r:id="rId11"/>
    <p:sldId id="257" r:id="rId12"/>
    <p:sldId id="259" r:id="rId13"/>
    <p:sldId id="258" r:id="rId14"/>
    <p:sldId id="260" r:id="rId15"/>
    <p:sldId id="261" r:id="rId16"/>
    <p:sldId id="262" r:id="rId17"/>
    <p:sldId id="266" r:id="rId18"/>
    <p:sldId id="263" r:id="rId19"/>
    <p:sldId id="264" r:id="rId20"/>
    <p:sldId id="265" r:id="rId21"/>
    <p:sldId id="267" r:id="rId22"/>
    <p:sldId id="268" r:id="rId23"/>
    <p:sldId id="269" r:id="rId24"/>
    <p:sldId id="272" r:id="rId25"/>
    <p:sldId id="271" r:id="rId26"/>
    <p:sldId id="289" r:id="rId27"/>
    <p:sldId id="270" r:id="rId28"/>
    <p:sldId id="273" r:id="rId29"/>
    <p:sldId id="278" r:id="rId30"/>
    <p:sldId id="274" r:id="rId31"/>
    <p:sldId id="275" r:id="rId32"/>
    <p:sldId id="276" r:id="rId33"/>
    <p:sldId id="277"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138"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81EB90C7-A3B7-4D21-A47C-9BD648B9F422}" type="datetimeFigureOut">
              <a:rPr lang="en-US" smtClean="0"/>
              <a:pPr/>
              <a:t>4/4/2016</a:t>
            </a:fld>
            <a:endParaRPr lang="en-US" dirty="0"/>
          </a:p>
        </p:txBody>
      </p:sp>
      <p:sp>
        <p:nvSpPr>
          <p:cNvPr id="20" name="Footer Placeholder 19"/>
          <p:cNvSpPr>
            <a:spLocks noGrp="1"/>
          </p:cNvSpPr>
          <p:nvPr>
            <p:ph type="ftr" sz="quarter" idx="11"/>
          </p:nvPr>
        </p:nvSpPr>
        <p:spPr/>
        <p:txBody>
          <a:bodyPr/>
          <a:lstStyle>
            <a:extLst/>
          </a:lstStyle>
          <a:p>
            <a:endParaRPr lang="en-US" dirty="0"/>
          </a:p>
        </p:txBody>
      </p:sp>
      <p:sp>
        <p:nvSpPr>
          <p:cNvPr id="10" name="Slide Number Placeholder 9"/>
          <p:cNvSpPr>
            <a:spLocks noGrp="1"/>
          </p:cNvSpPr>
          <p:nvPr>
            <p:ph type="sldNum" sz="quarter" idx="12"/>
          </p:nvPr>
        </p:nvSpPr>
        <p:spPr/>
        <p:txBody>
          <a:bodyPr/>
          <a:lstStyle>
            <a:extLst/>
          </a:lstStyle>
          <a:p>
            <a:fld id="{1CD56C2C-86C3-4BF7-8222-EEC8DB142B50}" type="slidenum">
              <a:rPr lang="en-US" smtClean="0"/>
              <a:pPr/>
              <a:t>‹#›</a:t>
            </a:fld>
            <a:endParaRPr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1EB90C7-A3B7-4D21-A47C-9BD648B9F422}" type="datetimeFigureOut">
              <a:rPr lang="en-US" smtClean="0"/>
              <a:pPr/>
              <a:t>4/4/2016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1CD56C2C-86C3-4BF7-8222-EEC8DB142B5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1EB90C7-A3B7-4D21-A47C-9BD648B9F422}" type="datetimeFigureOut">
              <a:rPr lang="en-US" smtClean="0"/>
              <a:pPr/>
              <a:t>4/4/2016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1CD56C2C-86C3-4BF7-8222-EEC8DB142B5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1EB90C7-A3B7-4D21-A47C-9BD648B9F422}" type="datetimeFigureOut">
              <a:rPr lang="en-US" smtClean="0"/>
              <a:pPr/>
              <a:t>4/4/2016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1CD56C2C-86C3-4BF7-8222-EEC8DB142B5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1EB90C7-A3B7-4D21-A47C-9BD648B9F422}" type="datetimeFigureOut">
              <a:rPr lang="en-US" smtClean="0"/>
              <a:pPr/>
              <a:t>4/4/2016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1CD56C2C-86C3-4BF7-8222-EEC8DB142B50}" type="slidenum">
              <a:rPr lang="en-US" smtClean="0"/>
              <a:pPr/>
              <a:t>‹#›</a:t>
            </a:fld>
            <a:endParaRPr lang="en-US"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1EB90C7-A3B7-4D21-A47C-9BD648B9F422}" type="datetimeFigureOut">
              <a:rPr lang="en-US" smtClean="0"/>
              <a:pPr/>
              <a:t>4/4/2016</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1CD56C2C-86C3-4BF7-8222-EEC8DB142B5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1EB90C7-A3B7-4D21-A47C-9BD648B9F422}" type="datetimeFigureOut">
              <a:rPr lang="en-US" smtClean="0"/>
              <a:pPr/>
              <a:t>4/4/2016</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1CD56C2C-86C3-4BF7-8222-EEC8DB142B5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1EB90C7-A3B7-4D21-A47C-9BD648B9F422}" type="datetimeFigureOut">
              <a:rPr lang="en-US" smtClean="0"/>
              <a:pPr/>
              <a:t>4/4/2016</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1CD56C2C-86C3-4BF7-8222-EEC8DB142B5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Date Placeholder 1"/>
          <p:cNvSpPr>
            <a:spLocks noGrp="1"/>
          </p:cNvSpPr>
          <p:nvPr>
            <p:ph type="dt" sz="half" idx="10"/>
          </p:nvPr>
        </p:nvSpPr>
        <p:spPr/>
        <p:txBody>
          <a:bodyPr/>
          <a:lstStyle>
            <a:extLst/>
          </a:lstStyle>
          <a:p>
            <a:fld id="{81EB90C7-A3B7-4D21-A47C-9BD648B9F422}" type="datetimeFigureOut">
              <a:rPr lang="en-US" smtClean="0"/>
              <a:pPr/>
              <a:t>4/4/2016</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1CD56C2C-86C3-4BF7-8222-EEC8DB142B50}" type="slidenum">
              <a:rPr lang="en-US" smtClean="0"/>
              <a:pPr/>
              <a:t>‹#›</a:t>
            </a:fld>
            <a:endParaRPr lang="en-US"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1EB90C7-A3B7-4D21-A47C-9BD648B9F422}" type="datetimeFigureOut">
              <a:rPr lang="en-US" smtClean="0"/>
              <a:pPr/>
              <a:t>4/4/2016</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1CD56C2C-86C3-4BF7-8222-EEC8DB142B5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81EB90C7-A3B7-4D21-A47C-9BD648B9F422}" type="datetimeFigureOut">
              <a:rPr lang="en-US" smtClean="0"/>
              <a:pPr/>
              <a:t>4/4/2016</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1CD56C2C-86C3-4BF7-8222-EEC8DB142B50}" type="slidenum">
              <a:rPr lang="en-US" smtClean="0"/>
              <a:pPr/>
              <a:t>‹#›</a:t>
            </a:fld>
            <a:endParaRPr lang="en-US"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dirty="0"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1EB90C7-A3B7-4D21-A47C-9BD648B9F422}" type="datetimeFigureOut">
              <a:rPr lang="en-US" smtClean="0"/>
              <a:pPr/>
              <a:t>4/4/2016</a:t>
            </a:fld>
            <a:endParaRPr lang="en-US"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CD56C2C-86C3-4BF7-8222-EEC8DB142B50}" type="slidenum">
              <a:rPr lang="en-US" smtClean="0"/>
              <a:pPr/>
              <a:t>‹#›</a:t>
            </a:fld>
            <a:endParaRPr lang="en-US"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30.jpe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youtu.be/A7QFcP74zyg" TargetMode="External"/><Relationship Id="rId2" Type="http://schemas.openxmlformats.org/officeDocument/2006/relationships/image" Target="../media/image47.jpeg"/><Relationship Id="rId1" Type="http://schemas.openxmlformats.org/officeDocument/2006/relationships/slideLayout" Target="../slideLayouts/slideLayout2.xml"/><Relationship Id="rId5" Type="http://schemas.openxmlformats.org/officeDocument/2006/relationships/hyperlink" Target="https://youtu.be/Htjbu-PZ-zU" TargetMode="External"/><Relationship Id="rId4" Type="http://schemas.openxmlformats.org/officeDocument/2006/relationships/hyperlink" Target="https://youtu.be/SJNEzawRCm8"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tif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dirty="0" smtClean="0"/>
              <a:t>Polymers &amp; Crystals</a:t>
            </a:r>
            <a:endParaRPr lang="en-US" sz="6600" dirty="0"/>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3"/>
          <p:cNvGrpSpPr/>
          <p:nvPr/>
        </p:nvGrpSpPr>
        <p:grpSpPr>
          <a:xfrm>
            <a:off x="548412" y="279679"/>
            <a:ext cx="2915446" cy="3727545"/>
            <a:chOff x="5721048" y="1767820"/>
            <a:chExt cx="1081118" cy="1382264"/>
          </a:xfrm>
        </p:grpSpPr>
        <p:pic>
          <p:nvPicPr>
            <p:cNvPr id="5" name="Picture 4" descr="http://www.barmans.co.uk/productimg/38051_large.jpg"/>
            <p:cNvPicPr>
              <a:picLocks noChangeAspect="1" noChangeArrowheads="1"/>
            </p:cNvPicPr>
            <p:nvPr/>
          </p:nvPicPr>
          <p:blipFill>
            <a:blip r:embed="rId2" cstate="screen"/>
            <a:srcRect/>
            <a:stretch>
              <a:fillRect/>
            </a:stretch>
          </p:blipFill>
          <p:spPr bwMode="auto">
            <a:xfrm>
              <a:off x="5762970" y="1767820"/>
              <a:ext cx="1039196" cy="1382264"/>
            </a:xfrm>
            <a:prstGeom prst="rect">
              <a:avLst/>
            </a:prstGeom>
            <a:noFill/>
          </p:spPr>
        </p:pic>
        <p:sp>
          <p:nvSpPr>
            <p:cNvPr id="6" name="Trapezoid 5"/>
            <p:cNvSpPr/>
            <p:nvPr/>
          </p:nvSpPr>
          <p:spPr>
            <a:xfrm>
              <a:off x="5721048" y="1866214"/>
              <a:ext cx="1079366" cy="48927"/>
            </a:xfrm>
            <a:prstGeom prst="trapezoid">
              <a:avLst>
                <a:gd name="adj" fmla="val 80224"/>
              </a:avLst>
            </a:prstGeom>
            <a:blipFill>
              <a:blip r:embed="rId3" cstate="screen">
                <a:grayscl/>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7" name="Straight Connector 6"/>
            <p:cNvCxnSpPr>
              <a:stCxn id="6" idx="0"/>
            </p:cNvCxnSpPr>
            <p:nvPr/>
          </p:nvCxnSpPr>
          <p:spPr>
            <a:xfrm>
              <a:off x="6260731" y="1866214"/>
              <a:ext cx="0" cy="628334"/>
            </a:xfrm>
            <a:prstGeom prst="line">
              <a:avLst/>
            </a:prstGeom>
            <a:ln>
              <a:solidFill>
                <a:schemeClr val="tx1">
                  <a:lumMod val="65000"/>
                  <a:lumOff val="35000"/>
                </a:schemeClr>
              </a:solidFill>
            </a:ln>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p:nvCxnSpPr>
          <p:spPr>
            <a:xfrm>
              <a:off x="6279715" y="1861654"/>
              <a:ext cx="11732" cy="51782"/>
            </a:xfrm>
            <a:prstGeom prst="line">
              <a:avLst/>
            </a:prstGeom>
            <a:ln>
              <a:solidFill>
                <a:schemeClr val="tx1">
                  <a:lumMod val="65000"/>
                  <a:lumOff val="35000"/>
                </a:schemeClr>
              </a:solidFill>
            </a:ln>
          </p:spPr>
          <p:style>
            <a:lnRef idx="1">
              <a:schemeClr val="accent2"/>
            </a:lnRef>
            <a:fillRef idx="0">
              <a:schemeClr val="accent2"/>
            </a:fillRef>
            <a:effectRef idx="0">
              <a:schemeClr val="accent2"/>
            </a:effectRef>
            <a:fontRef idx="minor">
              <a:schemeClr val="tx1"/>
            </a:fontRef>
          </p:style>
        </p:cxnSp>
        <p:cxnSp>
          <p:nvCxnSpPr>
            <p:cNvPr id="9" name="Straight Connector 8"/>
            <p:cNvCxnSpPr/>
            <p:nvPr/>
          </p:nvCxnSpPr>
          <p:spPr>
            <a:xfrm>
              <a:off x="6294775" y="1859746"/>
              <a:ext cx="11732" cy="51782"/>
            </a:xfrm>
            <a:prstGeom prst="line">
              <a:avLst/>
            </a:prstGeom>
            <a:ln>
              <a:solidFill>
                <a:schemeClr val="tx1">
                  <a:lumMod val="65000"/>
                  <a:lumOff val="35000"/>
                </a:schemeClr>
              </a:solidFill>
            </a:ln>
          </p:spPr>
          <p:style>
            <a:lnRef idx="1">
              <a:schemeClr val="accent2"/>
            </a:lnRef>
            <a:fillRef idx="0">
              <a:schemeClr val="accent2"/>
            </a:fillRef>
            <a:effectRef idx="0">
              <a:schemeClr val="accent2"/>
            </a:effectRef>
            <a:fontRef idx="minor">
              <a:schemeClr val="tx1"/>
            </a:fontRef>
          </p:style>
        </p:cxnSp>
        <p:cxnSp>
          <p:nvCxnSpPr>
            <p:cNvPr id="10" name="Straight Connector 9"/>
            <p:cNvCxnSpPr/>
            <p:nvPr/>
          </p:nvCxnSpPr>
          <p:spPr>
            <a:xfrm>
              <a:off x="6317683" y="1859746"/>
              <a:ext cx="11732" cy="51782"/>
            </a:xfrm>
            <a:prstGeom prst="line">
              <a:avLst/>
            </a:prstGeom>
            <a:ln>
              <a:solidFill>
                <a:schemeClr val="tx1">
                  <a:lumMod val="65000"/>
                  <a:lumOff val="35000"/>
                </a:schemeClr>
              </a:solidFill>
            </a:ln>
          </p:spPr>
          <p:style>
            <a:lnRef idx="1">
              <a:schemeClr val="accent2"/>
            </a:lnRef>
            <a:fillRef idx="0">
              <a:schemeClr val="accent2"/>
            </a:fillRef>
            <a:effectRef idx="0">
              <a:schemeClr val="accent2"/>
            </a:effectRef>
            <a:fontRef idx="minor">
              <a:schemeClr val="tx1"/>
            </a:fontRef>
          </p:style>
        </p:cxnSp>
        <p:cxnSp>
          <p:nvCxnSpPr>
            <p:cNvPr id="11" name="Straight Connector 10"/>
            <p:cNvCxnSpPr/>
            <p:nvPr/>
          </p:nvCxnSpPr>
          <p:spPr>
            <a:xfrm>
              <a:off x="6340591" y="1859746"/>
              <a:ext cx="11732" cy="51782"/>
            </a:xfrm>
            <a:prstGeom prst="line">
              <a:avLst/>
            </a:prstGeom>
            <a:ln>
              <a:solidFill>
                <a:schemeClr val="tx1">
                  <a:lumMod val="65000"/>
                  <a:lumOff val="35000"/>
                </a:schemeClr>
              </a:solidFill>
            </a:ln>
          </p:spPr>
          <p:style>
            <a:lnRef idx="1">
              <a:schemeClr val="accent2"/>
            </a:lnRef>
            <a:fillRef idx="0">
              <a:schemeClr val="accent2"/>
            </a:fillRef>
            <a:effectRef idx="0">
              <a:schemeClr val="accent2"/>
            </a:effectRef>
            <a:fontRef idx="minor">
              <a:schemeClr val="tx1"/>
            </a:fontRef>
          </p:style>
        </p:cxnSp>
      </p:grpSp>
      <p:sp>
        <p:nvSpPr>
          <p:cNvPr id="12" name="TextBox 11"/>
          <p:cNvSpPr txBox="1"/>
          <p:nvPr/>
        </p:nvSpPr>
        <p:spPr>
          <a:xfrm>
            <a:off x="3971017" y="384074"/>
            <a:ext cx="4560510" cy="2991588"/>
          </a:xfrm>
          <a:prstGeom prst="rect">
            <a:avLst/>
          </a:prstGeom>
          <a:noFill/>
        </p:spPr>
        <p:txBody>
          <a:bodyPr wrap="square" lIns="0" tIns="0" rIns="0" bIns="0" rtlCol="0">
            <a:spAutoFit/>
          </a:bodyPr>
          <a:lstStyle/>
          <a:p>
            <a:pPr>
              <a:lnSpc>
                <a:spcPct val="90000"/>
              </a:lnSpc>
            </a:pPr>
            <a:r>
              <a:rPr lang="en-US" sz="2400" spc="-20" dirty="0" smtClean="0">
                <a:solidFill>
                  <a:prstClr val="black"/>
                </a:solidFill>
              </a:rPr>
              <a:t>Wrap </a:t>
            </a:r>
            <a:r>
              <a:rPr lang="en-US" sz="2400" spc="-20" dirty="0">
                <a:solidFill>
                  <a:prstClr val="black"/>
                </a:solidFill>
              </a:rPr>
              <a:t>a wooden </a:t>
            </a:r>
            <a:r>
              <a:rPr lang="en-US" sz="2400" spc="-20" dirty="0" smtClean="0">
                <a:solidFill>
                  <a:prstClr val="black"/>
                </a:solidFill>
              </a:rPr>
              <a:t>splint (or Q-tip stick) </a:t>
            </a:r>
            <a:r>
              <a:rPr lang="en-US" sz="2400" spc="-20" dirty="0">
                <a:solidFill>
                  <a:prstClr val="black"/>
                </a:solidFill>
              </a:rPr>
              <a:t>with about 3 inches of copper thread with 1 inch of the copper thread hanging below the top of the beaker.    The copper wire will hopefully be the site where the crystal grows. Cover the top of the beaker with a paper towel or a watch glass.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p:cNvSpPr/>
          <p:nvPr/>
        </p:nvSpPr>
        <p:spPr>
          <a:xfrm>
            <a:off x="1211580" y="57534"/>
            <a:ext cx="6720840" cy="320040"/>
          </a:xfrm>
          <a:prstGeom prst="hexagon">
            <a:avLst/>
          </a:prstGeom>
          <a:gradFill flip="none" rotWithShape="1">
            <a:gsLst>
              <a:gs pos="0">
                <a:srgbClr val="95EB87"/>
              </a:gs>
              <a:gs pos="58000">
                <a:schemeClr val="bg1"/>
              </a:gs>
              <a:gs pos="100000">
                <a:srgbClr val="B9F7AB"/>
              </a:gs>
            </a:gsLst>
            <a:lin ang="16200000" scaled="1"/>
            <a:tileRect/>
          </a:gradFill>
          <a:ln>
            <a:solidFill>
              <a:schemeClr val="tx1"/>
            </a:solidFill>
          </a:ln>
        </p:spPr>
        <p:txBody>
          <a:bodyPr wrap="square" lIns="0" tIns="0" rIns="0" bIns="0" rtlCol="0" anchor="ctr">
            <a:spAutoFit/>
          </a:bodyPr>
          <a:lstStyle/>
          <a:p>
            <a:pPr algn="ctr"/>
            <a:endParaRPr lang="en-US" sz="1400" b="1" i="1" dirty="0" smtClean="0">
              <a:solidFill>
                <a:sysClr val="windowText" lastClr="000000"/>
              </a:solidFill>
              <a:latin typeface="Trajan Pro" pitchFamily="18" charset="0"/>
            </a:endParaRPr>
          </a:p>
        </p:txBody>
      </p:sp>
      <p:sp>
        <p:nvSpPr>
          <p:cNvPr id="5" name="TextBox 4"/>
          <p:cNvSpPr txBox="1"/>
          <p:nvPr/>
        </p:nvSpPr>
        <p:spPr>
          <a:xfrm>
            <a:off x="1262407" y="63666"/>
            <a:ext cx="6619187" cy="307777"/>
          </a:xfrm>
          <a:prstGeom prst="rect">
            <a:avLst/>
          </a:prstGeom>
          <a:noFill/>
        </p:spPr>
        <p:txBody>
          <a:bodyPr wrap="square" lIns="0" tIns="0" rIns="0" bIns="0" rtlCol="0">
            <a:spAutoFit/>
          </a:bodyPr>
          <a:lstStyle/>
          <a:p>
            <a:pPr algn="ctr"/>
            <a:r>
              <a:rPr lang="en-US" sz="2000" b="1" spc="-40" dirty="0" smtClean="0">
                <a:solidFill>
                  <a:prstClr val="black"/>
                </a:solidFill>
                <a:latin typeface="Trajan Pro" pitchFamily="18" charset="0"/>
              </a:rPr>
              <a:t>Lab 7: Crystals &amp; Polymers: </a:t>
            </a:r>
            <a:r>
              <a:rPr lang="en-US" sz="2000" b="1" dirty="0" smtClean="0">
                <a:solidFill>
                  <a:prstClr val="black"/>
                </a:solidFill>
                <a:latin typeface="Trajan Pro" pitchFamily="18" charset="0"/>
              </a:rPr>
              <a:t> </a:t>
            </a:r>
            <a:r>
              <a:rPr lang="en-US" sz="1600" dirty="0" smtClean="0">
                <a:solidFill>
                  <a:prstClr val="black"/>
                </a:solidFill>
                <a:latin typeface="Arial" pitchFamily="34" charset="0"/>
                <a:cs typeface="Arial" pitchFamily="34" charset="0"/>
              </a:rPr>
              <a:t>Cross-linking polymers</a:t>
            </a:r>
            <a:endParaRPr lang="en-US" sz="1400" baseline="-25000" dirty="0">
              <a:solidFill>
                <a:prstClr val="black"/>
              </a:solidFill>
              <a:latin typeface="Arial" pitchFamily="34" charset="0"/>
              <a:cs typeface="Arial" pitchFamily="34" charset="0"/>
            </a:endParaRPr>
          </a:p>
        </p:txBody>
      </p:sp>
      <p:sp>
        <p:nvSpPr>
          <p:cNvPr id="6" name="TextBox 5"/>
          <p:cNvSpPr txBox="1"/>
          <p:nvPr/>
        </p:nvSpPr>
        <p:spPr>
          <a:xfrm>
            <a:off x="2914680" y="440202"/>
            <a:ext cx="6076920" cy="1329595"/>
          </a:xfrm>
          <a:prstGeom prst="rect">
            <a:avLst/>
          </a:prstGeom>
          <a:noFill/>
        </p:spPr>
        <p:txBody>
          <a:bodyPr wrap="square" lIns="0" tIns="0" rIns="0" bIns="0" rtlCol="0">
            <a:spAutoFit/>
          </a:bodyPr>
          <a:lstStyle/>
          <a:p>
            <a:pPr>
              <a:lnSpc>
                <a:spcPct val="90000"/>
              </a:lnSpc>
            </a:pPr>
            <a:r>
              <a:rPr lang="en-US" sz="2400" b="1" spc="-20" dirty="0" smtClean="0">
                <a:solidFill>
                  <a:prstClr val="black"/>
                </a:solidFill>
              </a:rPr>
              <a:t>Slime:  </a:t>
            </a:r>
            <a:r>
              <a:rPr lang="en-US" sz="2400" spc="-20" dirty="0" smtClean="0">
                <a:solidFill>
                  <a:prstClr val="black"/>
                </a:solidFill>
              </a:rPr>
              <a:t>  Slime was made famous by the </a:t>
            </a:r>
            <a:r>
              <a:rPr lang="en-US" sz="2400" spc="-20" dirty="0" err="1" smtClean="0">
                <a:solidFill>
                  <a:prstClr val="black"/>
                </a:solidFill>
              </a:rPr>
              <a:t>Ghostbuster</a:t>
            </a:r>
            <a:r>
              <a:rPr lang="en-US" sz="2400" spc="-20" dirty="0" smtClean="0">
                <a:solidFill>
                  <a:prstClr val="black"/>
                </a:solidFill>
              </a:rPr>
              <a:t> movies.     Slime is made of two components.    One is a polymer that dissolves in water.  It’s called polyvinyl alcohol.   </a:t>
            </a:r>
            <a:endParaRPr lang="en-US" sz="2400" b="1" spc="-20" dirty="0" smtClean="0">
              <a:solidFill>
                <a:prstClr val="black"/>
              </a:solidFill>
            </a:endParaRPr>
          </a:p>
        </p:txBody>
      </p:sp>
      <p:pic>
        <p:nvPicPr>
          <p:cNvPr id="7" name="Picture 6" descr="Ghostbusters2slime.jpg"/>
          <p:cNvPicPr>
            <a:picLocks noChangeAspect="1"/>
          </p:cNvPicPr>
          <p:nvPr/>
        </p:nvPicPr>
        <p:blipFill>
          <a:blip r:embed="rId2" cstate="screen"/>
          <a:stretch>
            <a:fillRect/>
          </a:stretch>
        </p:blipFill>
        <p:spPr>
          <a:xfrm>
            <a:off x="0" y="479931"/>
            <a:ext cx="2875613" cy="2053187"/>
          </a:xfrm>
          <a:prstGeom prst="rect">
            <a:avLst/>
          </a:prstGeom>
        </p:spPr>
      </p:pic>
      <p:sp>
        <p:nvSpPr>
          <p:cNvPr id="8" name="Oval 7"/>
          <p:cNvSpPr/>
          <p:nvPr/>
        </p:nvSpPr>
        <p:spPr>
          <a:xfrm>
            <a:off x="5795747" y="2586141"/>
            <a:ext cx="713768" cy="713767"/>
          </a:xfrm>
          <a:prstGeom prst="ellipse">
            <a:avLst/>
          </a:prstGeom>
          <a:gradFill flip="none" rotWithShape="1">
            <a:gsLst>
              <a:gs pos="0">
                <a:schemeClr val="bg1">
                  <a:lumMod val="85000"/>
                </a:schemeClr>
              </a:gs>
              <a:gs pos="50000">
                <a:schemeClr val="bg1">
                  <a:lumMod val="75000"/>
                </a:schemeClr>
              </a:gs>
              <a:gs pos="100000">
                <a:schemeClr val="tx1">
                  <a:lumMod val="75000"/>
                  <a:lumOff val="2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C</a:t>
            </a:r>
            <a:endParaRPr lang="en-US" sz="2800" dirty="0">
              <a:solidFill>
                <a:schemeClr val="tx1"/>
              </a:solidFill>
            </a:endParaRPr>
          </a:p>
        </p:txBody>
      </p:sp>
      <p:sp>
        <p:nvSpPr>
          <p:cNvPr id="9" name="Oval 8"/>
          <p:cNvSpPr/>
          <p:nvPr/>
        </p:nvSpPr>
        <p:spPr>
          <a:xfrm>
            <a:off x="5243154" y="2268402"/>
            <a:ext cx="428261" cy="428261"/>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H</a:t>
            </a:r>
            <a:endParaRPr lang="en-US" sz="2000" dirty="0">
              <a:solidFill>
                <a:schemeClr val="tx1"/>
              </a:solidFill>
            </a:endParaRPr>
          </a:p>
        </p:txBody>
      </p:sp>
      <p:sp>
        <p:nvSpPr>
          <p:cNvPr id="10" name="Oval 9"/>
          <p:cNvSpPr/>
          <p:nvPr/>
        </p:nvSpPr>
        <p:spPr>
          <a:xfrm>
            <a:off x="5137239" y="2576933"/>
            <a:ext cx="713768" cy="713767"/>
          </a:xfrm>
          <a:prstGeom prst="ellipse">
            <a:avLst/>
          </a:prstGeom>
          <a:gradFill flip="none" rotWithShape="1">
            <a:gsLst>
              <a:gs pos="0">
                <a:schemeClr val="bg1">
                  <a:lumMod val="85000"/>
                </a:schemeClr>
              </a:gs>
              <a:gs pos="50000">
                <a:schemeClr val="bg1">
                  <a:lumMod val="75000"/>
                </a:schemeClr>
              </a:gs>
              <a:gs pos="100000">
                <a:schemeClr val="tx1">
                  <a:lumMod val="75000"/>
                  <a:lumOff val="2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C</a:t>
            </a:r>
            <a:endParaRPr lang="en-US" sz="2800" dirty="0">
              <a:solidFill>
                <a:schemeClr val="tx1"/>
              </a:solidFill>
            </a:endParaRPr>
          </a:p>
        </p:txBody>
      </p:sp>
      <p:sp>
        <p:nvSpPr>
          <p:cNvPr id="11" name="Oval 10"/>
          <p:cNvSpPr/>
          <p:nvPr/>
        </p:nvSpPr>
        <p:spPr>
          <a:xfrm>
            <a:off x="6357551" y="1904609"/>
            <a:ext cx="428261" cy="428261"/>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H</a:t>
            </a:r>
            <a:endParaRPr lang="en-US" sz="2000" dirty="0">
              <a:solidFill>
                <a:schemeClr val="tx1"/>
              </a:solidFill>
            </a:endParaRPr>
          </a:p>
        </p:txBody>
      </p:sp>
      <p:sp>
        <p:nvSpPr>
          <p:cNvPr id="12" name="Oval 11"/>
          <p:cNvSpPr/>
          <p:nvPr/>
        </p:nvSpPr>
        <p:spPr>
          <a:xfrm>
            <a:off x="6058230" y="2199324"/>
            <a:ext cx="630880" cy="630879"/>
          </a:xfrm>
          <a:prstGeom prst="ellipse">
            <a:avLst/>
          </a:prstGeom>
          <a:gradFill flip="none" rotWithShape="1">
            <a:gsLst>
              <a:gs pos="0">
                <a:srgbClr val="FF1515"/>
              </a:gs>
              <a:gs pos="50000">
                <a:srgbClr val="C00000"/>
              </a:gs>
              <a:gs pos="100000">
                <a:srgbClr val="7A0606"/>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O</a:t>
            </a:r>
          </a:p>
        </p:txBody>
      </p:sp>
      <p:cxnSp>
        <p:nvCxnSpPr>
          <p:cNvPr id="13" name="Straight Connector 12"/>
          <p:cNvCxnSpPr/>
          <p:nvPr/>
        </p:nvCxnSpPr>
        <p:spPr>
          <a:xfrm>
            <a:off x="5654418" y="2883955"/>
            <a:ext cx="33708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654418" y="2999081"/>
            <a:ext cx="33708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10200" y="1787402"/>
            <a:ext cx="972125" cy="249299"/>
          </a:xfrm>
          <a:prstGeom prst="rect">
            <a:avLst/>
          </a:prstGeom>
          <a:noFill/>
        </p:spPr>
        <p:txBody>
          <a:bodyPr wrap="square" lIns="0" tIns="0" rIns="0" bIns="0" rtlCol="0">
            <a:spAutoFit/>
          </a:bodyPr>
          <a:lstStyle/>
          <a:p>
            <a:pPr marL="228600" indent="-228600" algn="ctr">
              <a:lnSpc>
                <a:spcPct val="90000"/>
              </a:lnSpc>
            </a:pPr>
            <a:r>
              <a:rPr lang="en-US" spc="-20" dirty="0" smtClean="0">
                <a:solidFill>
                  <a:prstClr val="black"/>
                </a:solidFill>
              </a:rPr>
              <a:t>Oxygen</a:t>
            </a:r>
            <a:endParaRPr lang="en-US" dirty="0" smtClean="0">
              <a:solidFill>
                <a:prstClr val="black"/>
              </a:solidFill>
            </a:endParaRPr>
          </a:p>
        </p:txBody>
      </p:sp>
      <p:cxnSp>
        <p:nvCxnSpPr>
          <p:cNvPr id="20" name="Straight Arrow Connector 19"/>
          <p:cNvCxnSpPr>
            <a:stCxn id="16" idx="2"/>
            <a:endCxn id="12" idx="1"/>
          </p:cNvCxnSpPr>
          <p:nvPr/>
        </p:nvCxnSpPr>
        <p:spPr>
          <a:xfrm>
            <a:off x="5896263" y="2036701"/>
            <a:ext cx="254357" cy="2550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029200" y="3768602"/>
            <a:ext cx="1637493" cy="249299"/>
          </a:xfrm>
          <a:prstGeom prst="rect">
            <a:avLst/>
          </a:prstGeom>
          <a:noFill/>
        </p:spPr>
        <p:txBody>
          <a:bodyPr wrap="square" lIns="0" tIns="0" rIns="0" bIns="0" rtlCol="0">
            <a:spAutoFit/>
          </a:bodyPr>
          <a:lstStyle/>
          <a:p>
            <a:pPr marL="228600" indent="-228600" algn="ctr">
              <a:lnSpc>
                <a:spcPct val="90000"/>
              </a:lnSpc>
            </a:pPr>
            <a:r>
              <a:rPr lang="en-US" b="1" spc="-20" dirty="0" smtClean="0">
                <a:solidFill>
                  <a:prstClr val="black"/>
                </a:solidFill>
              </a:rPr>
              <a:t>Vinyl alcohol</a:t>
            </a:r>
            <a:endParaRPr lang="en-US" b="1" dirty="0" smtClean="0">
              <a:solidFill>
                <a:prstClr val="black"/>
              </a:solidFill>
            </a:endParaRPr>
          </a:p>
        </p:txBody>
      </p:sp>
      <p:sp>
        <p:nvSpPr>
          <p:cNvPr id="23" name="Oval 22"/>
          <p:cNvSpPr/>
          <p:nvPr/>
        </p:nvSpPr>
        <p:spPr>
          <a:xfrm>
            <a:off x="5228836" y="3196760"/>
            <a:ext cx="428261" cy="428261"/>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H</a:t>
            </a:r>
            <a:endParaRPr lang="en-US" sz="2000" dirty="0">
              <a:solidFill>
                <a:schemeClr val="tx1"/>
              </a:solidFill>
            </a:endParaRPr>
          </a:p>
        </p:txBody>
      </p:sp>
      <p:sp>
        <p:nvSpPr>
          <p:cNvPr id="24" name="Oval 23"/>
          <p:cNvSpPr/>
          <p:nvPr/>
        </p:nvSpPr>
        <p:spPr>
          <a:xfrm>
            <a:off x="6030686" y="3201868"/>
            <a:ext cx="428261" cy="428261"/>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H</a:t>
            </a:r>
            <a:endParaRPr lang="en-US" sz="2000" dirty="0">
              <a:solidFill>
                <a:schemeClr val="tx1"/>
              </a:solidFill>
            </a:endParaRPr>
          </a:p>
        </p:txBody>
      </p:sp>
      <p:grpSp>
        <p:nvGrpSpPr>
          <p:cNvPr id="79" name="Group 78"/>
          <p:cNvGrpSpPr/>
          <p:nvPr/>
        </p:nvGrpSpPr>
        <p:grpSpPr>
          <a:xfrm>
            <a:off x="7543801" y="1863602"/>
            <a:ext cx="1145802" cy="1809108"/>
            <a:chOff x="5714722" y="1749776"/>
            <a:chExt cx="965665" cy="1524689"/>
          </a:xfrm>
        </p:grpSpPr>
        <p:sp>
          <p:nvSpPr>
            <p:cNvPr id="25" name="WordArt 220"/>
            <p:cNvSpPr>
              <a:spLocks noChangeArrowheads="1" noChangeShapeType="1" noTextEdit="1"/>
            </p:cNvSpPr>
            <p:nvPr/>
          </p:nvSpPr>
          <p:spPr bwMode="auto">
            <a:xfrm>
              <a:off x="5724084" y="2571486"/>
              <a:ext cx="209727" cy="280885"/>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808080"/>
                  </a:solidFill>
                  <a:latin typeface="Arial Black"/>
                </a:rPr>
                <a:t>C</a:t>
              </a:r>
            </a:p>
          </p:txBody>
        </p:sp>
        <p:sp>
          <p:nvSpPr>
            <p:cNvPr id="26" name="Oval 221"/>
            <p:cNvSpPr>
              <a:spLocks noChangeArrowheads="1"/>
            </p:cNvSpPr>
            <p:nvPr/>
          </p:nvSpPr>
          <p:spPr bwMode="auto">
            <a:xfrm>
              <a:off x="5837375" y="2906675"/>
              <a:ext cx="101118" cy="100183"/>
            </a:xfrm>
            <a:prstGeom prst="ellipse">
              <a:avLst/>
            </a:prstGeom>
            <a:solidFill>
              <a:srgbClr val="808080"/>
            </a:solidFill>
            <a:ln w="9525">
              <a:solidFill>
                <a:srgbClr val="000000"/>
              </a:solidFill>
              <a:round/>
              <a:headEnd/>
              <a:tailEnd/>
            </a:ln>
          </p:spPr>
          <p:txBody>
            <a:bodyPr wrap="none" anchor="ctr"/>
            <a:lstStyle/>
            <a:p>
              <a:endParaRPr lang="en-US"/>
            </a:p>
          </p:txBody>
        </p:sp>
        <p:sp>
          <p:nvSpPr>
            <p:cNvPr id="27" name="Oval 222"/>
            <p:cNvSpPr>
              <a:spLocks noChangeArrowheads="1"/>
            </p:cNvSpPr>
            <p:nvPr/>
          </p:nvSpPr>
          <p:spPr bwMode="auto">
            <a:xfrm>
              <a:off x="5717276" y="2437258"/>
              <a:ext cx="101118" cy="101118"/>
            </a:xfrm>
            <a:prstGeom prst="ellipse">
              <a:avLst/>
            </a:prstGeom>
            <a:solidFill>
              <a:srgbClr val="808080"/>
            </a:solidFill>
            <a:ln w="9525">
              <a:solidFill>
                <a:srgbClr val="000000"/>
              </a:solidFill>
              <a:round/>
              <a:headEnd/>
              <a:tailEnd/>
            </a:ln>
          </p:spPr>
          <p:txBody>
            <a:bodyPr wrap="none" anchor="ctr"/>
            <a:lstStyle/>
            <a:p>
              <a:endParaRPr lang="en-US"/>
            </a:p>
          </p:txBody>
        </p:sp>
        <p:sp>
          <p:nvSpPr>
            <p:cNvPr id="28" name="Oval 232"/>
            <p:cNvSpPr>
              <a:spLocks noChangeArrowheads="1"/>
            </p:cNvSpPr>
            <p:nvPr/>
          </p:nvSpPr>
          <p:spPr bwMode="auto">
            <a:xfrm>
              <a:off x="5840865" y="2437258"/>
              <a:ext cx="96436" cy="96437"/>
            </a:xfrm>
            <a:prstGeom prst="ellipse">
              <a:avLst/>
            </a:prstGeom>
            <a:solidFill>
              <a:srgbClr val="FFFFFF"/>
            </a:solidFill>
            <a:ln w="9525">
              <a:solidFill>
                <a:srgbClr val="000000"/>
              </a:solidFill>
              <a:round/>
              <a:headEnd/>
              <a:tailEnd/>
            </a:ln>
          </p:spPr>
          <p:txBody>
            <a:bodyPr wrap="none" anchor="ctr"/>
            <a:lstStyle/>
            <a:p>
              <a:pPr algn="ctr"/>
              <a:endParaRPr lang="en-US" sz="2000" dirty="0">
                <a:solidFill>
                  <a:srgbClr val="000000"/>
                </a:solidFill>
                <a:latin typeface="Tahoma" pitchFamily="34" charset="0"/>
              </a:endParaRPr>
            </a:p>
          </p:txBody>
        </p:sp>
        <p:sp>
          <p:nvSpPr>
            <p:cNvPr id="29" name="Oval 233"/>
            <p:cNvSpPr>
              <a:spLocks noChangeArrowheads="1"/>
            </p:cNvSpPr>
            <p:nvPr/>
          </p:nvSpPr>
          <p:spPr bwMode="auto">
            <a:xfrm>
              <a:off x="6148221" y="2591148"/>
              <a:ext cx="100182" cy="101118"/>
            </a:xfrm>
            <a:prstGeom prst="ellipse">
              <a:avLst/>
            </a:prstGeom>
            <a:solidFill>
              <a:schemeClr val="tx1"/>
            </a:solidFill>
            <a:ln w="19050">
              <a:noFill/>
              <a:round/>
              <a:headEnd/>
              <a:tailEnd/>
            </a:ln>
          </p:spPr>
          <p:txBody>
            <a:bodyPr wrap="none" anchor="ctr"/>
            <a:lstStyle/>
            <a:p>
              <a:endParaRPr lang="en-US"/>
            </a:p>
          </p:txBody>
        </p:sp>
        <p:sp>
          <p:nvSpPr>
            <p:cNvPr id="30" name="Oval 243"/>
            <p:cNvSpPr>
              <a:spLocks noChangeArrowheads="1"/>
            </p:cNvSpPr>
            <p:nvPr/>
          </p:nvSpPr>
          <p:spPr bwMode="auto">
            <a:xfrm>
              <a:off x="5714722" y="2908548"/>
              <a:ext cx="96437" cy="96437"/>
            </a:xfrm>
            <a:prstGeom prst="ellipse">
              <a:avLst/>
            </a:prstGeom>
            <a:solidFill>
              <a:srgbClr val="FFFFFF"/>
            </a:solidFill>
            <a:ln w="9525">
              <a:solidFill>
                <a:srgbClr val="000000"/>
              </a:solidFill>
              <a:round/>
              <a:headEnd/>
              <a:tailEnd/>
            </a:ln>
          </p:spPr>
          <p:txBody>
            <a:bodyPr wrap="none" anchor="ctr"/>
            <a:lstStyle/>
            <a:p>
              <a:pPr algn="ctr"/>
              <a:endParaRPr lang="en-US" sz="2000" dirty="0">
                <a:solidFill>
                  <a:srgbClr val="000000"/>
                </a:solidFill>
                <a:latin typeface="Tahoma" pitchFamily="34" charset="0"/>
              </a:endParaRPr>
            </a:p>
          </p:txBody>
        </p:sp>
        <p:sp>
          <p:nvSpPr>
            <p:cNvPr id="31" name="Oval 244"/>
            <p:cNvSpPr>
              <a:spLocks noChangeArrowheads="1"/>
            </p:cNvSpPr>
            <p:nvPr/>
          </p:nvSpPr>
          <p:spPr bwMode="auto">
            <a:xfrm>
              <a:off x="6003097" y="2591148"/>
              <a:ext cx="100183" cy="101118"/>
            </a:xfrm>
            <a:prstGeom prst="ellipse">
              <a:avLst/>
            </a:prstGeom>
            <a:solidFill>
              <a:schemeClr val="bg1">
                <a:lumMod val="50000"/>
              </a:schemeClr>
            </a:solidFill>
            <a:ln w="9525">
              <a:solidFill>
                <a:schemeClr val="tx1"/>
              </a:solidFill>
              <a:round/>
              <a:headEnd/>
              <a:tailEnd/>
            </a:ln>
          </p:spPr>
          <p:txBody>
            <a:bodyPr wrap="none" anchor="ctr"/>
            <a:lstStyle/>
            <a:p>
              <a:endParaRPr lang="en-US"/>
            </a:p>
          </p:txBody>
        </p:sp>
        <p:sp>
          <p:nvSpPr>
            <p:cNvPr id="32" name="WordArt 245"/>
            <p:cNvSpPr>
              <a:spLocks noChangeArrowheads="1" noChangeShapeType="1" noTextEdit="1"/>
            </p:cNvSpPr>
            <p:nvPr/>
          </p:nvSpPr>
          <p:spPr bwMode="auto">
            <a:xfrm>
              <a:off x="6315815" y="2564932"/>
              <a:ext cx="209727" cy="280885"/>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808080"/>
                  </a:solidFill>
                  <a:latin typeface="Arial Black"/>
                </a:rPr>
                <a:t>C</a:t>
              </a:r>
            </a:p>
          </p:txBody>
        </p:sp>
        <p:sp>
          <p:nvSpPr>
            <p:cNvPr id="33" name="Oval 246"/>
            <p:cNvSpPr>
              <a:spLocks noChangeArrowheads="1"/>
            </p:cNvSpPr>
            <p:nvPr/>
          </p:nvSpPr>
          <p:spPr bwMode="auto">
            <a:xfrm>
              <a:off x="6442214" y="2905739"/>
              <a:ext cx="101118" cy="100182"/>
            </a:xfrm>
            <a:prstGeom prst="ellipse">
              <a:avLst/>
            </a:prstGeom>
            <a:solidFill>
              <a:schemeClr val="tx1"/>
            </a:solidFill>
            <a:ln w="9525">
              <a:noFill/>
              <a:round/>
              <a:headEnd/>
              <a:tailEnd/>
            </a:ln>
          </p:spPr>
          <p:txBody>
            <a:bodyPr wrap="none" anchor="ctr"/>
            <a:lstStyle/>
            <a:p>
              <a:endParaRPr lang="en-US"/>
            </a:p>
          </p:txBody>
        </p:sp>
        <p:sp>
          <p:nvSpPr>
            <p:cNvPr id="34" name="Oval 247"/>
            <p:cNvSpPr>
              <a:spLocks noChangeArrowheads="1"/>
            </p:cNvSpPr>
            <p:nvPr/>
          </p:nvSpPr>
          <p:spPr bwMode="auto">
            <a:xfrm>
              <a:off x="6326779" y="2007045"/>
              <a:ext cx="101118" cy="101118"/>
            </a:xfrm>
            <a:prstGeom prst="ellipse">
              <a:avLst/>
            </a:prstGeom>
            <a:solidFill>
              <a:srgbClr val="FF0000"/>
            </a:solidFill>
            <a:ln w="9525">
              <a:solidFill>
                <a:srgbClr val="000000"/>
              </a:solidFill>
              <a:round/>
              <a:headEnd/>
              <a:tailEnd/>
            </a:ln>
          </p:spPr>
          <p:txBody>
            <a:bodyPr wrap="none" anchor="ctr"/>
            <a:lstStyle/>
            <a:p>
              <a:endParaRPr lang="en-US" dirty="0">
                <a:solidFill>
                  <a:srgbClr val="000000"/>
                </a:solidFill>
              </a:endParaRPr>
            </a:p>
          </p:txBody>
        </p:sp>
        <p:sp>
          <p:nvSpPr>
            <p:cNvPr id="35" name="Oval 257"/>
            <p:cNvSpPr>
              <a:spLocks noChangeArrowheads="1"/>
            </p:cNvSpPr>
            <p:nvPr/>
          </p:nvSpPr>
          <p:spPr bwMode="auto">
            <a:xfrm>
              <a:off x="6450368" y="2007045"/>
              <a:ext cx="96437" cy="96436"/>
            </a:xfrm>
            <a:prstGeom prst="ellipse">
              <a:avLst/>
            </a:prstGeom>
            <a:solidFill>
              <a:srgbClr val="FFFFFF"/>
            </a:solidFill>
            <a:ln w="9525">
              <a:solidFill>
                <a:srgbClr val="000000"/>
              </a:solidFill>
              <a:round/>
              <a:headEnd/>
              <a:tailEnd/>
            </a:ln>
          </p:spPr>
          <p:txBody>
            <a:bodyPr wrap="none" anchor="ctr"/>
            <a:lstStyle/>
            <a:p>
              <a:pPr algn="ctr"/>
              <a:endParaRPr lang="en-US" sz="1600" dirty="0">
                <a:solidFill>
                  <a:srgbClr val="000000"/>
                </a:solidFill>
                <a:latin typeface="Tahoma" pitchFamily="34" charset="0"/>
              </a:endParaRPr>
            </a:p>
          </p:txBody>
        </p:sp>
        <p:sp>
          <p:nvSpPr>
            <p:cNvPr id="36" name="Oval 267"/>
            <p:cNvSpPr>
              <a:spLocks noChangeArrowheads="1"/>
            </p:cNvSpPr>
            <p:nvPr/>
          </p:nvSpPr>
          <p:spPr bwMode="auto">
            <a:xfrm>
              <a:off x="6313006" y="2907612"/>
              <a:ext cx="96436" cy="96436"/>
            </a:xfrm>
            <a:prstGeom prst="ellipse">
              <a:avLst/>
            </a:prstGeom>
            <a:solidFill>
              <a:srgbClr val="FFFFFF"/>
            </a:solidFill>
            <a:ln w="9525">
              <a:solidFill>
                <a:srgbClr val="000000"/>
              </a:solidFill>
              <a:round/>
              <a:headEnd/>
              <a:tailEnd/>
            </a:ln>
          </p:spPr>
          <p:txBody>
            <a:bodyPr wrap="none" anchor="ctr"/>
            <a:lstStyle/>
            <a:p>
              <a:pPr algn="ctr"/>
              <a:endParaRPr lang="en-US" sz="2000" dirty="0">
                <a:solidFill>
                  <a:srgbClr val="000000"/>
                </a:solidFill>
                <a:latin typeface="Tahoma" pitchFamily="34" charset="0"/>
              </a:endParaRPr>
            </a:p>
          </p:txBody>
        </p:sp>
        <p:sp>
          <p:nvSpPr>
            <p:cNvPr id="37" name="Oval 268"/>
            <p:cNvSpPr>
              <a:spLocks noChangeArrowheads="1"/>
            </p:cNvSpPr>
            <p:nvPr/>
          </p:nvSpPr>
          <p:spPr bwMode="auto">
            <a:xfrm>
              <a:off x="6147284" y="2739081"/>
              <a:ext cx="100183" cy="101118"/>
            </a:xfrm>
            <a:prstGeom prst="ellipse">
              <a:avLst/>
            </a:prstGeom>
            <a:solidFill>
              <a:schemeClr val="tx1"/>
            </a:solidFill>
            <a:ln w="9525">
              <a:noFill/>
              <a:round/>
              <a:headEnd/>
              <a:tailEnd/>
            </a:ln>
          </p:spPr>
          <p:txBody>
            <a:bodyPr wrap="none" anchor="ctr"/>
            <a:lstStyle/>
            <a:p>
              <a:endParaRPr lang="en-US"/>
            </a:p>
          </p:txBody>
        </p:sp>
        <p:sp>
          <p:nvSpPr>
            <p:cNvPr id="38" name="Oval 269"/>
            <p:cNvSpPr>
              <a:spLocks noChangeArrowheads="1"/>
            </p:cNvSpPr>
            <p:nvPr/>
          </p:nvSpPr>
          <p:spPr bwMode="auto">
            <a:xfrm>
              <a:off x="6003097" y="2739081"/>
              <a:ext cx="100183" cy="101118"/>
            </a:xfrm>
            <a:prstGeom prst="ellipse">
              <a:avLst/>
            </a:prstGeom>
            <a:solidFill>
              <a:schemeClr val="bg1">
                <a:lumMod val="50000"/>
              </a:schemeClr>
            </a:solidFill>
            <a:ln w="9525">
              <a:solidFill>
                <a:srgbClr val="000000"/>
              </a:solidFill>
              <a:round/>
              <a:headEnd/>
              <a:tailEnd/>
            </a:ln>
          </p:spPr>
          <p:txBody>
            <a:bodyPr wrap="none" anchor="ctr"/>
            <a:lstStyle/>
            <a:p>
              <a:endParaRPr lang="en-US"/>
            </a:p>
          </p:txBody>
        </p:sp>
        <p:sp>
          <p:nvSpPr>
            <p:cNvPr id="39" name="WordArt 245"/>
            <p:cNvSpPr>
              <a:spLocks noChangeArrowheads="1" noChangeShapeType="1" noTextEdit="1"/>
            </p:cNvSpPr>
            <p:nvPr/>
          </p:nvSpPr>
          <p:spPr bwMode="auto">
            <a:xfrm>
              <a:off x="6332158" y="2135128"/>
              <a:ext cx="209727" cy="280885"/>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000000"/>
                    </a:solidFill>
                    <a:round/>
                    <a:headEnd/>
                    <a:tailEnd/>
                  </a:ln>
                  <a:solidFill>
                    <a:srgbClr val="FF0000"/>
                  </a:solidFill>
                  <a:latin typeface="Arial Black"/>
                </a:rPr>
                <a:t>O</a:t>
              </a:r>
              <a:endParaRPr lang="en-US" sz="3600" kern="10" dirty="0">
                <a:ln w="9525">
                  <a:solidFill>
                    <a:srgbClr val="000000"/>
                  </a:solidFill>
                  <a:round/>
                  <a:headEnd/>
                  <a:tailEnd/>
                </a:ln>
                <a:solidFill>
                  <a:srgbClr val="FF0000"/>
                </a:solidFill>
                <a:latin typeface="Arial Black"/>
              </a:endParaRPr>
            </a:p>
          </p:txBody>
        </p:sp>
        <p:sp>
          <p:nvSpPr>
            <p:cNvPr id="40" name="Oval 247"/>
            <p:cNvSpPr>
              <a:spLocks noChangeArrowheads="1"/>
            </p:cNvSpPr>
            <p:nvPr/>
          </p:nvSpPr>
          <p:spPr bwMode="auto">
            <a:xfrm>
              <a:off x="6579269" y="2155760"/>
              <a:ext cx="101118" cy="101118"/>
            </a:xfrm>
            <a:prstGeom prst="ellipse">
              <a:avLst/>
            </a:prstGeom>
            <a:solidFill>
              <a:srgbClr val="FF0000"/>
            </a:solidFill>
            <a:ln w="9525">
              <a:solidFill>
                <a:srgbClr val="000000"/>
              </a:solidFill>
              <a:round/>
              <a:headEnd/>
              <a:tailEnd/>
            </a:ln>
          </p:spPr>
          <p:txBody>
            <a:bodyPr wrap="none" anchor="ctr"/>
            <a:lstStyle/>
            <a:p>
              <a:endParaRPr lang="en-US" dirty="0">
                <a:solidFill>
                  <a:srgbClr val="000000"/>
                </a:solidFill>
              </a:endParaRPr>
            </a:p>
          </p:txBody>
        </p:sp>
        <p:sp>
          <p:nvSpPr>
            <p:cNvPr id="41" name="Oval 247"/>
            <p:cNvSpPr>
              <a:spLocks noChangeArrowheads="1"/>
            </p:cNvSpPr>
            <p:nvPr/>
          </p:nvSpPr>
          <p:spPr bwMode="auto">
            <a:xfrm>
              <a:off x="6579269" y="2275060"/>
              <a:ext cx="101118" cy="101118"/>
            </a:xfrm>
            <a:prstGeom prst="ellipse">
              <a:avLst/>
            </a:prstGeom>
            <a:solidFill>
              <a:srgbClr val="FF0000"/>
            </a:solidFill>
            <a:ln w="9525">
              <a:solidFill>
                <a:srgbClr val="000000"/>
              </a:solidFill>
              <a:round/>
              <a:headEnd/>
              <a:tailEnd/>
            </a:ln>
          </p:spPr>
          <p:txBody>
            <a:bodyPr wrap="none" anchor="ctr"/>
            <a:lstStyle/>
            <a:p>
              <a:endParaRPr lang="en-US" dirty="0">
                <a:solidFill>
                  <a:srgbClr val="000000"/>
                </a:solidFill>
              </a:endParaRPr>
            </a:p>
          </p:txBody>
        </p:sp>
        <p:sp>
          <p:nvSpPr>
            <p:cNvPr id="42" name="Oval 247"/>
            <p:cNvSpPr>
              <a:spLocks noChangeArrowheads="1"/>
            </p:cNvSpPr>
            <p:nvPr/>
          </p:nvSpPr>
          <p:spPr bwMode="auto">
            <a:xfrm>
              <a:off x="6203394" y="2152491"/>
              <a:ext cx="101118" cy="101118"/>
            </a:xfrm>
            <a:prstGeom prst="ellipse">
              <a:avLst/>
            </a:prstGeom>
            <a:solidFill>
              <a:srgbClr val="FF0000"/>
            </a:solidFill>
            <a:ln w="9525">
              <a:solidFill>
                <a:srgbClr val="000000"/>
              </a:solidFill>
              <a:round/>
              <a:headEnd/>
              <a:tailEnd/>
            </a:ln>
          </p:spPr>
          <p:txBody>
            <a:bodyPr wrap="none" anchor="ctr"/>
            <a:lstStyle/>
            <a:p>
              <a:endParaRPr lang="en-US" dirty="0">
                <a:solidFill>
                  <a:srgbClr val="000000"/>
                </a:solidFill>
              </a:endParaRPr>
            </a:p>
          </p:txBody>
        </p:sp>
        <p:sp>
          <p:nvSpPr>
            <p:cNvPr id="43" name="Oval 247"/>
            <p:cNvSpPr>
              <a:spLocks noChangeArrowheads="1"/>
            </p:cNvSpPr>
            <p:nvPr/>
          </p:nvSpPr>
          <p:spPr bwMode="auto">
            <a:xfrm>
              <a:off x="6203394" y="2271791"/>
              <a:ext cx="101118" cy="101118"/>
            </a:xfrm>
            <a:prstGeom prst="ellipse">
              <a:avLst/>
            </a:prstGeom>
            <a:solidFill>
              <a:srgbClr val="FF0000"/>
            </a:solidFill>
            <a:ln w="9525">
              <a:solidFill>
                <a:srgbClr val="000000"/>
              </a:solidFill>
              <a:round/>
              <a:headEnd/>
              <a:tailEnd/>
            </a:ln>
          </p:spPr>
          <p:txBody>
            <a:bodyPr wrap="none" anchor="ctr"/>
            <a:lstStyle/>
            <a:p>
              <a:endParaRPr lang="en-US" dirty="0">
                <a:solidFill>
                  <a:srgbClr val="000000"/>
                </a:solidFill>
              </a:endParaRPr>
            </a:p>
          </p:txBody>
        </p:sp>
        <p:sp>
          <p:nvSpPr>
            <p:cNvPr id="44" name="Oval 247"/>
            <p:cNvSpPr>
              <a:spLocks noChangeArrowheads="1"/>
            </p:cNvSpPr>
            <p:nvPr/>
          </p:nvSpPr>
          <p:spPr bwMode="auto">
            <a:xfrm>
              <a:off x="6321060" y="2436849"/>
              <a:ext cx="101118" cy="101118"/>
            </a:xfrm>
            <a:prstGeom prst="ellipse">
              <a:avLst/>
            </a:prstGeom>
            <a:solidFill>
              <a:srgbClr val="FF0000"/>
            </a:solidFill>
            <a:ln w="9525">
              <a:solidFill>
                <a:srgbClr val="000000"/>
              </a:solidFill>
              <a:round/>
              <a:headEnd/>
              <a:tailEnd/>
            </a:ln>
          </p:spPr>
          <p:txBody>
            <a:bodyPr wrap="none" anchor="ctr"/>
            <a:lstStyle/>
            <a:p>
              <a:endParaRPr lang="en-US"/>
            </a:p>
          </p:txBody>
        </p:sp>
        <p:sp>
          <p:nvSpPr>
            <p:cNvPr id="45" name="Oval 247"/>
            <p:cNvSpPr>
              <a:spLocks noChangeArrowheads="1"/>
            </p:cNvSpPr>
            <p:nvPr/>
          </p:nvSpPr>
          <p:spPr bwMode="auto">
            <a:xfrm>
              <a:off x="6450165" y="2438484"/>
              <a:ext cx="101118" cy="101118"/>
            </a:xfrm>
            <a:prstGeom prst="ellipse">
              <a:avLst/>
            </a:prstGeom>
            <a:solidFill>
              <a:schemeClr val="tx1"/>
            </a:solidFill>
            <a:ln w="9525">
              <a:noFill/>
              <a:round/>
              <a:headEnd/>
              <a:tailEnd/>
            </a:ln>
          </p:spPr>
          <p:txBody>
            <a:bodyPr wrap="none" anchor="ctr"/>
            <a:lstStyle/>
            <a:p>
              <a:endParaRPr lang="en-US"/>
            </a:p>
          </p:txBody>
        </p:sp>
        <p:grpSp>
          <p:nvGrpSpPr>
            <p:cNvPr id="46" name="Group 45"/>
            <p:cNvGrpSpPr/>
            <p:nvPr/>
          </p:nvGrpSpPr>
          <p:grpSpPr>
            <a:xfrm>
              <a:off x="6338385" y="1749776"/>
              <a:ext cx="212536" cy="232198"/>
              <a:chOff x="5994018" y="807867"/>
              <a:chExt cx="212536" cy="232198"/>
            </a:xfrm>
          </p:grpSpPr>
          <p:sp>
            <p:nvSpPr>
              <p:cNvPr id="47" name="Rectangle 224"/>
              <p:cNvSpPr>
                <a:spLocks noChangeArrowheads="1"/>
              </p:cNvSpPr>
              <p:nvPr/>
            </p:nvSpPr>
            <p:spPr bwMode="auto">
              <a:xfrm>
                <a:off x="5994018" y="807867"/>
                <a:ext cx="64112" cy="232198"/>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48" name="Rectangle 225"/>
              <p:cNvSpPr>
                <a:spLocks noChangeArrowheads="1"/>
              </p:cNvSpPr>
              <p:nvPr/>
            </p:nvSpPr>
            <p:spPr bwMode="auto">
              <a:xfrm>
                <a:off x="6142442" y="807867"/>
                <a:ext cx="64112" cy="232198"/>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49" name="Rectangle 226"/>
              <p:cNvSpPr>
                <a:spLocks noChangeArrowheads="1"/>
              </p:cNvSpPr>
              <p:nvPr/>
            </p:nvSpPr>
            <p:spPr bwMode="auto">
              <a:xfrm>
                <a:off x="6005435" y="872707"/>
                <a:ext cx="186189" cy="109528"/>
              </a:xfrm>
              <a:prstGeom prst="rect">
                <a:avLst/>
              </a:prstGeom>
              <a:solidFill>
                <a:srgbClr val="FFFFFF"/>
              </a:solidFill>
              <a:ln w="9525">
                <a:noFill/>
                <a:miter lim="800000"/>
                <a:headEnd/>
                <a:tailEnd/>
              </a:ln>
            </p:spPr>
            <p:txBody>
              <a:bodyPr wrap="none" anchor="ctr"/>
              <a:lstStyle/>
              <a:p>
                <a:endParaRPr lang="en-US"/>
              </a:p>
            </p:txBody>
          </p:sp>
          <p:sp>
            <p:nvSpPr>
              <p:cNvPr id="50" name="Line 228"/>
              <p:cNvSpPr>
                <a:spLocks noChangeShapeType="1"/>
              </p:cNvSpPr>
              <p:nvPr/>
            </p:nvSpPr>
            <p:spPr bwMode="auto">
              <a:xfrm>
                <a:off x="6101915" y="886712"/>
                <a:ext cx="0" cy="81488"/>
              </a:xfrm>
              <a:prstGeom prst="line">
                <a:avLst/>
              </a:prstGeom>
              <a:noFill/>
              <a:ln w="19050">
                <a:solidFill>
                  <a:schemeClr val="tx1"/>
                </a:solidFill>
                <a:round/>
                <a:headEnd/>
                <a:tailEnd/>
              </a:ln>
            </p:spPr>
            <p:txBody>
              <a:bodyPr/>
              <a:lstStyle/>
              <a:p>
                <a:endParaRPr lang="en-US"/>
              </a:p>
            </p:txBody>
          </p:sp>
          <p:sp>
            <p:nvSpPr>
              <p:cNvPr id="51" name="Line 229"/>
              <p:cNvSpPr>
                <a:spLocks noChangeShapeType="1"/>
              </p:cNvSpPr>
              <p:nvPr/>
            </p:nvSpPr>
            <p:spPr bwMode="auto">
              <a:xfrm rot="5400000">
                <a:off x="6100731" y="884308"/>
                <a:ext cx="0" cy="81678"/>
              </a:xfrm>
              <a:prstGeom prst="line">
                <a:avLst/>
              </a:prstGeom>
              <a:noFill/>
              <a:ln w="19050">
                <a:solidFill>
                  <a:schemeClr val="tx1"/>
                </a:solidFill>
                <a:round/>
                <a:headEnd/>
                <a:tailEnd/>
              </a:ln>
            </p:spPr>
            <p:txBody>
              <a:bodyPr/>
              <a:lstStyle/>
              <a:p>
                <a:endParaRPr lang="en-US"/>
              </a:p>
            </p:txBody>
          </p:sp>
          <p:sp>
            <p:nvSpPr>
              <p:cNvPr id="52" name="Line 230"/>
              <p:cNvSpPr>
                <a:spLocks noChangeShapeType="1"/>
              </p:cNvSpPr>
              <p:nvPr/>
            </p:nvSpPr>
            <p:spPr bwMode="auto">
              <a:xfrm>
                <a:off x="6058130" y="976977"/>
                <a:ext cx="84312" cy="0"/>
              </a:xfrm>
              <a:prstGeom prst="line">
                <a:avLst/>
              </a:prstGeom>
              <a:noFill/>
              <a:ln w="9525">
                <a:solidFill>
                  <a:srgbClr val="000000"/>
                </a:solidFill>
                <a:round/>
                <a:headEnd/>
                <a:tailEnd/>
              </a:ln>
            </p:spPr>
            <p:txBody>
              <a:bodyPr/>
              <a:lstStyle/>
              <a:p>
                <a:endParaRPr lang="en-US"/>
              </a:p>
            </p:txBody>
          </p:sp>
          <p:sp>
            <p:nvSpPr>
              <p:cNvPr id="53" name="Line 231"/>
              <p:cNvSpPr>
                <a:spLocks noChangeShapeType="1"/>
              </p:cNvSpPr>
              <p:nvPr/>
            </p:nvSpPr>
            <p:spPr bwMode="auto">
              <a:xfrm>
                <a:off x="6058130" y="877088"/>
                <a:ext cx="84312" cy="0"/>
              </a:xfrm>
              <a:prstGeom prst="line">
                <a:avLst/>
              </a:prstGeom>
              <a:noFill/>
              <a:ln w="9525">
                <a:solidFill>
                  <a:srgbClr val="000000"/>
                </a:solidFill>
                <a:round/>
                <a:headEnd/>
                <a:tailEnd/>
              </a:ln>
            </p:spPr>
            <p:txBody>
              <a:bodyPr/>
              <a:lstStyle/>
              <a:p>
                <a:endParaRPr lang="en-US"/>
              </a:p>
            </p:txBody>
          </p:sp>
        </p:grpSp>
        <p:grpSp>
          <p:nvGrpSpPr>
            <p:cNvPr id="54" name="Group 53"/>
            <p:cNvGrpSpPr/>
            <p:nvPr/>
          </p:nvGrpSpPr>
          <p:grpSpPr>
            <a:xfrm>
              <a:off x="5722968" y="2170912"/>
              <a:ext cx="212536" cy="232198"/>
              <a:chOff x="5994018" y="807867"/>
              <a:chExt cx="212536" cy="232198"/>
            </a:xfrm>
          </p:grpSpPr>
          <p:sp>
            <p:nvSpPr>
              <p:cNvPr id="55" name="Rectangle 224"/>
              <p:cNvSpPr>
                <a:spLocks noChangeArrowheads="1"/>
              </p:cNvSpPr>
              <p:nvPr/>
            </p:nvSpPr>
            <p:spPr bwMode="auto">
              <a:xfrm>
                <a:off x="5994018" y="807867"/>
                <a:ext cx="64112" cy="232198"/>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56" name="Rectangle 225"/>
              <p:cNvSpPr>
                <a:spLocks noChangeArrowheads="1"/>
              </p:cNvSpPr>
              <p:nvPr/>
            </p:nvSpPr>
            <p:spPr bwMode="auto">
              <a:xfrm>
                <a:off x="6142442" y="807867"/>
                <a:ext cx="64112" cy="232198"/>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57" name="Rectangle 226"/>
              <p:cNvSpPr>
                <a:spLocks noChangeArrowheads="1"/>
              </p:cNvSpPr>
              <p:nvPr/>
            </p:nvSpPr>
            <p:spPr bwMode="auto">
              <a:xfrm>
                <a:off x="6005435" y="872707"/>
                <a:ext cx="186189" cy="109528"/>
              </a:xfrm>
              <a:prstGeom prst="rect">
                <a:avLst/>
              </a:prstGeom>
              <a:solidFill>
                <a:srgbClr val="FFFFFF"/>
              </a:solidFill>
              <a:ln w="9525">
                <a:noFill/>
                <a:miter lim="800000"/>
                <a:headEnd/>
                <a:tailEnd/>
              </a:ln>
            </p:spPr>
            <p:txBody>
              <a:bodyPr wrap="none" anchor="ctr"/>
              <a:lstStyle/>
              <a:p>
                <a:endParaRPr lang="en-US"/>
              </a:p>
            </p:txBody>
          </p:sp>
          <p:sp>
            <p:nvSpPr>
              <p:cNvPr id="58" name="Line 228"/>
              <p:cNvSpPr>
                <a:spLocks noChangeShapeType="1"/>
              </p:cNvSpPr>
              <p:nvPr/>
            </p:nvSpPr>
            <p:spPr bwMode="auto">
              <a:xfrm>
                <a:off x="6101915" y="886712"/>
                <a:ext cx="0" cy="81488"/>
              </a:xfrm>
              <a:prstGeom prst="line">
                <a:avLst/>
              </a:prstGeom>
              <a:noFill/>
              <a:ln w="19050">
                <a:solidFill>
                  <a:schemeClr val="tx1"/>
                </a:solidFill>
                <a:round/>
                <a:headEnd/>
                <a:tailEnd/>
              </a:ln>
            </p:spPr>
            <p:txBody>
              <a:bodyPr/>
              <a:lstStyle/>
              <a:p>
                <a:endParaRPr lang="en-US"/>
              </a:p>
            </p:txBody>
          </p:sp>
          <p:sp>
            <p:nvSpPr>
              <p:cNvPr id="59" name="Line 229"/>
              <p:cNvSpPr>
                <a:spLocks noChangeShapeType="1"/>
              </p:cNvSpPr>
              <p:nvPr/>
            </p:nvSpPr>
            <p:spPr bwMode="auto">
              <a:xfrm rot="5400000">
                <a:off x="6100731" y="884308"/>
                <a:ext cx="0" cy="81678"/>
              </a:xfrm>
              <a:prstGeom prst="line">
                <a:avLst/>
              </a:prstGeom>
              <a:noFill/>
              <a:ln w="19050">
                <a:solidFill>
                  <a:schemeClr val="tx1"/>
                </a:solidFill>
                <a:round/>
                <a:headEnd/>
                <a:tailEnd/>
              </a:ln>
            </p:spPr>
            <p:txBody>
              <a:bodyPr/>
              <a:lstStyle/>
              <a:p>
                <a:endParaRPr lang="en-US"/>
              </a:p>
            </p:txBody>
          </p:sp>
          <p:sp>
            <p:nvSpPr>
              <p:cNvPr id="60" name="Line 230"/>
              <p:cNvSpPr>
                <a:spLocks noChangeShapeType="1"/>
              </p:cNvSpPr>
              <p:nvPr/>
            </p:nvSpPr>
            <p:spPr bwMode="auto">
              <a:xfrm>
                <a:off x="6058130" y="976977"/>
                <a:ext cx="84312" cy="0"/>
              </a:xfrm>
              <a:prstGeom prst="line">
                <a:avLst/>
              </a:prstGeom>
              <a:noFill/>
              <a:ln w="9525">
                <a:solidFill>
                  <a:srgbClr val="000000"/>
                </a:solidFill>
                <a:round/>
                <a:headEnd/>
                <a:tailEnd/>
              </a:ln>
            </p:spPr>
            <p:txBody>
              <a:bodyPr/>
              <a:lstStyle/>
              <a:p>
                <a:endParaRPr lang="en-US"/>
              </a:p>
            </p:txBody>
          </p:sp>
          <p:sp>
            <p:nvSpPr>
              <p:cNvPr id="61" name="Line 231"/>
              <p:cNvSpPr>
                <a:spLocks noChangeShapeType="1"/>
              </p:cNvSpPr>
              <p:nvPr/>
            </p:nvSpPr>
            <p:spPr bwMode="auto">
              <a:xfrm>
                <a:off x="6058130" y="877088"/>
                <a:ext cx="84312" cy="0"/>
              </a:xfrm>
              <a:prstGeom prst="line">
                <a:avLst/>
              </a:prstGeom>
              <a:noFill/>
              <a:ln w="9525">
                <a:solidFill>
                  <a:srgbClr val="000000"/>
                </a:solidFill>
                <a:round/>
                <a:headEnd/>
                <a:tailEnd/>
              </a:ln>
            </p:spPr>
            <p:txBody>
              <a:bodyPr/>
              <a:lstStyle/>
              <a:p>
                <a:endParaRPr lang="en-US"/>
              </a:p>
            </p:txBody>
          </p:sp>
        </p:grpSp>
        <p:grpSp>
          <p:nvGrpSpPr>
            <p:cNvPr id="62" name="Group 61"/>
            <p:cNvGrpSpPr/>
            <p:nvPr/>
          </p:nvGrpSpPr>
          <p:grpSpPr>
            <a:xfrm>
              <a:off x="5725295" y="3042267"/>
              <a:ext cx="212536" cy="232198"/>
              <a:chOff x="5994018" y="807867"/>
              <a:chExt cx="212536" cy="232198"/>
            </a:xfrm>
          </p:grpSpPr>
          <p:sp>
            <p:nvSpPr>
              <p:cNvPr id="63" name="Rectangle 224"/>
              <p:cNvSpPr>
                <a:spLocks noChangeArrowheads="1"/>
              </p:cNvSpPr>
              <p:nvPr/>
            </p:nvSpPr>
            <p:spPr bwMode="auto">
              <a:xfrm>
                <a:off x="5994018" y="807867"/>
                <a:ext cx="64112" cy="232198"/>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64" name="Rectangle 225"/>
              <p:cNvSpPr>
                <a:spLocks noChangeArrowheads="1"/>
              </p:cNvSpPr>
              <p:nvPr/>
            </p:nvSpPr>
            <p:spPr bwMode="auto">
              <a:xfrm>
                <a:off x="6142442" y="807867"/>
                <a:ext cx="64112" cy="232198"/>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65" name="Rectangle 226"/>
              <p:cNvSpPr>
                <a:spLocks noChangeArrowheads="1"/>
              </p:cNvSpPr>
              <p:nvPr/>
            </p:nvSpPr>
            <p:spPr bwMode="auto">
              <a:xfrm>
                <a:off x="6005435" y="872707"/>
                <a:ext cx="186189" cy="109528"/>
              </a:xfrm>
              <a:prstGeom prst="rect">
                <a:avLst/>
              </a:prstGeom>
              <a:solidFill>
                <a:srgbClr val="FFFFFF"/>
              </a:solidFill>
              <a:ln w="9525">
                <a:noFill/>
                <a:miter lim="800000"/>
                <a:headEnd/>
                <a:tailEnd/>
              </a:ln>
            </p:spPr>
            <p:txBody>
              <a:bodyPr wrap="none" anchor="ctr"/>
              <a:lstStyle/>
              <a:p>
                <a:endParaRPr lang="en-US"/>
              </a:p>
            </p:txBody>
          </p:sp>
          <p:sp>
            <p:nvSpPr>
              <p:cNvPr id="66" name="Line 228"/>
              <p:cNvSpPr>
                <a:spLocks noChangeShapeType="1"/>
              </p:cNvSpPr>
              <p:nvPr/>
            </p:nvSpPr>
            <p:spPr bwMode="auto">
              <a:xfrm>
                <a:off x="6101915" y="886712"/>
                <a:ext cx="0" cy="81488"/>
              </a:xfrm>
              <a:prstGeom prst="line">
                <a:avLst/>
              </a:prstGeom>
              <a:noFill/>
              <a:ln w="19050">
                <a:solidFill>
                  <a:schemeClr val="tx1"/>
                </a:solidFill>
                <a:round/>
                <a:headEnd/>
                <a:tailEnd/>
              </a:ln>
            </p:spPr>
            <p:txBody>
              <a:bodyPr/>
              <a:lstStyle/>
              <a:p>
                <a:endParaRPr lang="en-US"/>
              </a:p>
            </p:txBody>
          </p:sp>
          <p:sp>
            <p:nvSpPr>
              <p:cNvPr id="67" name="Line 229"/>
              <p:cNvSpPr>
                <a:spLocks noChangeShapeType="1"/>
              </p:cNvSpPr>
              <p:nvPr/>
            </p:nvSpPr>
            <p:spPr bwMode="auto">
              <a:xfrm rot="5400000">
                <a:off x="6100731" y="884308"/>
                <a:ext cx="0" cy="81678"/>
              </a:xfrm>
              <a:prstGeom prst="line">
                <a:avLst/>
              </a:prstGeom>
              <a:noFill/>
              <a:ln w="19050">
                <a:solidFill>
                  <a:schemeClr val="tx1"/>
                </a:solidFill>
                <a:round/>
                <a:headEnd/>
                <a:tailEnd/>
              </a:ln>
            </p:spPr>
            <p:txBody>
              <a:bodyPr/>
              <a:lstStyle/>
              <a:p>
                <a:endParaRPr lang="en-US"/>
              </a:p>
            </p:txBody>
          </p:sp>
          <p:sp>
            <p:nvSpPr>
              <p:cNvPr id="68" name="Line 230"/>
              <p:cNvSpPr>
                <a:spLocks noChangeShapeType="1"/>
              </p:cNvSpPr>
              <p:nvPr/>
            </p:nvSpPr>
            <p:spPr bwMode="auto">
              <a:xfrm>
                <a:off x="6058130" y="976977"/>
                <a:ext cx="84312" cy="0"/>
              </a:xfrm>
              <a:prstGeom prst="line">
                <a:avLst/>
              </a:prstGeom>
              <a:noFill/>
              <a:ln w="9525">
                <a:solidFill>
                  <a:srgbClr val="000000"/>
                </a:solidFill>
                <a:round/>
                <a:headEnd/>
                <a:tailEnd/>
              </a:ln>
            </p:spPr>
            <p:txBody>
              <a:bodyPr/>
              <a:lstStyle/>
              <a:p>
                <a:endParaRPr lang="en-US"/>
              </a:p>
            </p:txBody>
          </p:sp>
          <p:sp>
            <p:nvSpPr>
              <p:cNvPr id="69" name="Line 231"/>
              <p:cNvSpPr>
                <a:spLocks noChangeShapeType="1"/>
              </p:cNvSpPr>
              <p:nvPr/>
            </p:nvSpPr>
            <p:spPr bwMode="auto">
              <a:xfrm>
                <a:off x="6058130" y="877088"/>
                <a:ext cx="84312" cy="0"/>
              </a:xfrm>
              <a:prstGeom prst="line">
                <a:avLst/>
              </a:prstGeom>
              <a:noFill/>
              <a:ln w="9525">
                <a:solidFill>
                  <a:srgbClr val="000000"/>
                </a:solidFill>
                <a:round/>
                <a:headEnd/>
                <a:tailEnd/>
              </a:ln>
            </p:spPr>
            <p:txBody>
              <a:bodyPr/>
              <a:lstStyle/>
              <a:p>
                <a:endParaRPr lang="en-US"/>
              </a:p>
            </p:txBody>
          </p:sp>
        </p:grpSp>
        <p:sp>
          <p:nvSpPr>
            <p:cNvPr id="70" name="Rectangle 224"/>
            <p:cNvSpPr>
              <a:spLocks noChangeArrowheads="1"/>
            </p:cNvSpPr>
            <p:nvPr/>
          </p:nvSpPr>
          <p:spPr bwMode="auto">
            <a:xfrm>
              <a:off x="6325588" y="3035288"/>
              <a:ext cx="64112" cy="232198"/>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71" name="Rectangle 225"/>
            <p:cNvSpPr>
              <a:spLocks noChangeArrowheads="1"/>
            </p:cNvSpPr>
            <p:nvPr/>
          </p:nvSpPr>
          <p:spPr bwMode="auto">
            <a:xfrm>
              <a:off x="6474012" y="3035288"/>
              <a:ext cx="64112" cy="232198"/>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72" name="Rectangle 226"/>
            <p:cNvSpPr>
              <a:spLocks noChangeArrowheads="1"/>
            </p:cNvSpPr>
            <p:nvPr/>
          </p:nvSpPr>
          <p:spPr bwMode="auto">
            <a:xfrm>
              <a:off x="6337005" y="3100128"/>
              <a:ext cx="186189" cy="109528"/>
            </a:xfrm>
            <a:prstGeom prst="rect">
              <a:avLst/>
            </a:prstGeom>
            <a:solidFill>
              <a:srgbClr val="FFFFFF"/>
            </a:solidFill>
            <a:ln w="9525">
              <a:noFill/>
              <a:miter lim="800000"/>
              <a:headEnd/>
              <a:tailEnd/>
            </a:ln>
          </p:spPr>
          <p:txBody>
            <a:bodyPr wrap="none" anchor="ctr"/>
            <a:lstStyle/>
            <a:p>
              <a:endParaRPr lang="en-US"/>
            </a:p>
          </p:txBody>
        </p:sp>
        <p:sp>
          <p:nvSpPr>
            <p:cNvPr id="73" name="Line 228"/>
            <p:cNvSpPr>
              <a:spLocks noChangeShapeType="1"/>
            </p:cNvSpPr>
            <p:nvPr/>
          </p:nvSpPr>
          <p:spPr bwMode="auto">
            <a:xfrm>
              <a:off x="6433485" y="3110643"/>
              <a:ext cx="0" cy="81488"/>
            </a:xfrm>
            <a:prstGeom prst="line">
              <a:avLst/>
            </a:prstGeom>
            <a:noFill/>
            <a:ln w="19050">
              <a:solidFill>
                <a:schemeClr val="tx1"/>
              </a:solidFill>
              <a:round/>
              <a:headEnd/>
              <a:tailEnd/>
            </a:ln>
          </p:spPr>
          <p:txBody>
            <a:bodyPr/>
            <a:lstStyle/>
            <a:p>
              <a:endParaRPr lang="en-US"/>
            </a:p>
          </p:txBody>
        </p:sp>
        <p:sp>
          <p:nvSpPr>
            <p:cNvPr id="74" name="Line 229"/>
            <p:cNvSpPr>
              <a:spLocks noChangeShapeType="1"/>
            </p:cNvSpPr>
            <p:nvPr/>
          </p:nvSpPr>
          <p:spPr bwMode="auto">
            <a:xfrm rot="5400000">
              <a:off x="6432301" y="3111729"/>
              <a:ext cx="0" cy="81678"/>
            </a:xfrm>
            <a:prstGeom prst="line">
              <a:avLst/>
            </a:prstGeom>
            <a:noFill/>
            <a:ln w="19050">
              <a:solidFill>
                <a:schemeClr val="tx1"/>
              </a:solidFill>
              <a:round/>
              <a:headEnd/>
              <a:tailEnd/>
            </a:ln>
          </p:spPr>
          <p:txBody>
            <a:bodyPr/>
            <a:lstStyle/>
            <a:p>
              <a:endParaRPr lang="en-US"/>
            </a:p>
          </p:txBody>
        </p:sp>
        <p:sp>
          <p:nvSpPr>
            <p:cNvPr id="75" name="Line 230"/>
            <p:cNvSpPr>
              <a:spLocks noChangeShapeType="1"/>
            </p:cNvSpPr>
            <p:nvPr/>
          </p:nvSpPr>
          <p:spPr bwMode="auto">
            <a:xfrm>
              <a:off x="6389700" y="3204398"/>
              <a:ext cx="84312" cy="0"/>
            </a:xfrm>
            <a:prstGeom prst="line">
              <a:avLst/>
            </a:prstGeom>
            <a:noFill/>
            <a:ln w="9525">
              <a:solidFill>
                <a:srgbClr val="000000"/>
              </a:solidFill>
              <a:round/>
              <a:headEnd/>
              <a:tailEnd/>
            </a:ln>
          </p:spPr>
          <p:txBody>
            <a:bodyPr/>
            <a:lstStyle/>
            <a:p>
              <a:endParaRPr lang="en-US"/>
            </a:p>
          </p:txBody>
        </p:sp>
        <p:sp>
          <p:nvSpPr>
            <p:cNvPr id="76" name="Line 231"/>
            <p:cNvSpPr>
              <a:spLocks noChangeShapeType="1"/>
            </p:cNvSpPr>
            <p:nvPr/>
          </p:nvSpPr>
          <p:spPr bwMode="auto">
            <a:xfrm>
              <a:off x="6389700" y="3097529"/>
              <a:ext cx="84312" cy="0"/>
            </a:xfrm>
            <a:prstGeom prst="line">
              <a:avLst/>
            </a:prstGeom>
            <a:noFill/>
            <a:ln w="9525">
              <a:solidFill>
                <a:srgbClr val="000000"/>
              </a:solidFill>
              <a:round/>
              <a:headEnd/>
              <a:tailEnd/>
            </a:ln>
          </p:spPr>
          <p:txBody>
            <a:bodyPr/>
            <a:lstStyle/>
            <a:p>
              <a:endParaRPr lang="en-US"/>
            </a:p>
          </p:txBody>
        </p:sp>
      </p:grpSp>
      <p:sp>
        <p:nvSpPr>
          <p:cNvPr id="77" name="TextBox 76"/>
          <p:cNvSpPr txBox="1"/>
          <p:nvPr/>
        </p:nvSpPr>
        <p:spPr>
          <a:xfrm>
            <a:off x="7086600" y="3768602"/>
            <a:ext cx="1981200" cy="249299"/>
          </a:xfrm>
          <a:prstGeom prst="rect">
            <a:avLst/>
          </a:prstGeom>
          <a:noFill/>
        </p:spPr>
        <p:txBody>
          <a:bodyPr wrap="square" lIns="0" tIns="0" rIns="0" bIns="0" rtlCol="0">
            <a:spAutoFit/>
          </a:bodyPr>
          <a:lstStyle/>
          <a:p>
            <a:pPr marL="228600" indent="-228600" algn="ctr">
              <a:lnSpc>
                <a:spcPct val="90000"/>
              </a:lnSpc>
            </a:pPr>
            <a:r>
              <a:rPr lang="en-US" b="1" spc="-20" dirty="0" smtClean="0">
                <a:solidFill>
                  <a:prstClr val="black"/>
                </a:solidFill>
              </a:rPr>
              <a:t>Vinyl alcohol</a:t>
            </a:r>
            <a:endParaRPr lang="en-US" b="1" dirty="0" smtClean="0">
              <a:solidFill>
                <a:prstClr val="black"/>
              </a:solidFill>
            </a:endParaRPr>
          </a:p>
        </p:txBody>
      </p:sp>
      <p:sp>
        <p:nvSpPr>
          <p:cNvPr id="78" name="TextBox 77"/>
          <p:cNvSpPr txBox="1"/>
          <p:nvPr/>
        </p:nvSpPr>
        <p:spPr>
          <a:xfrm>
            <a:off x="3352800" y="4419600"/>
            <a:ext cx="2590800" cy="332399"/>
          </a:xfrm>
          <a:prstGeom prst="rect">
            <a:avLst/>
          </a:prstGeom>
          <a:noFill/>
        </p:spPr>
        <p:txBody>
          <a:bodyPr wrap="square" lIns="0" tIns="0" rIns="0" bIns="0" rtlCol="0">
            <a:spAutoFit/>
          </a:bodyPr>
          <a:lstStyle/>
          <a:p>
            <a:pPr marL="228600" indent="-228600" algn="ctr">
              <a:lnSpc>
                <a:spcPct val="90000"/>
              </a:lnSpc>
            </a:pPr>
            <a:r>
              <a:rPr lang="en-US" sz="2400" b="1" spc="-20" dirty="0" smtClean="0">
                <a:solidFill>
                  <a:prstClr val="black"/>
                </a:solidFill>
              </a:rPr>
              <a:t>Polyvinyl alcohol</a:t>
            </a:r>
            <a:endParaRPr lang="en-US" sz="2400" b="1" dirty="0" smtClean="0">
              <a:solidFill>
                <a:prstClr val="black"/>
              </a:solidFill>
            </a:endParaRPr>
          </a:p>
        </p:txBody>
      </p:sp>
      <p:sp>
        <p:nvSpPr>
          <p:cNvPr id="82" name="Oval 81"/>
          <p:cNvSpPr/>
          <p:nvPr/>
        </p:nvSpPr>
        <p:spPr>
          <a:xfrm>
            <a:off x="1452347" y="3008539"/>
            <a:ext cx="713768" cy="713767"/>
          </a:xfrm>
          <a:prstGeom prst="ellipse">
            <a:avLst/>
          </a:prstGeom>
          <a:gradFill flip="none" rotWithShape="1">
            <a:gsLst>
              <a:gs pos="0">
                <a:schemeClr val="bg1">
                  <a:lumMod val="85000"/>
                </a:schemeClr>
              </a:gs>
              <a:gs pos="50000">
                <a:schemeClr val="bg1">
                  <a:lumMod val="75000"/>
                </a:schemeClr>
              </a:gs>
              <a:gs pos="100000">
                <a:schemeClr val="tx1">
                  <a:lumMod val="75000"/>
                  <a:lumOff val="2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C</a:t>
            </a:r>
            <a:endParaRPr lang="en-US" sz="2800" dirty="0">
              <a:solidFill>
                <a:schemeClr val="tx1"/>
              </a:solidFill>
            </a:endParaRPr>
          </a:p>
        </p:txBody>
      </p:sp>
      <p:sp>
        <p:nvSpPr>
          <p:cNvPr id="83" name="Oval 82"/>
          <p:cNvSpPr/>
          <p:nvPr/>
        </p:nvSpPr>
        <p:spPr>
          <a:xfrm>
            <a:off x="899754" y="2690800"/>
            <a:ext cx="428261" cy="428261"/>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H</a:t>
            </a:r>
            <a:endParaRPr lang="en-US" sz="2000" dirty="0">
              <a:solidFill>
                <a:schemeClr val="tx1"/>
              </a:solidFill>
            </a:endParaRPr>
          </a:p>
        </p:txBody>
      </p:sp>
      <p:sp>
        <p:nvSpPr>
          <p:cNvPr id="84" name="Oval 83"/>
          <p:cNvSpPr/>
          <p:nvPr/>
        </p:nvSpPr>
        <p:spPr>
          <a:xfrm>
            <a:off x="793839" y="2999331"/>
            <a:ext cx="713768" cy="713767"/>
          </a:xfrm>
          <a:prstGeom prst="ellipse">
            <a:avLst/>
          </a:prstGeom>
          <a:gradFill flip="none" rotWithShape="1">
            <a:gsLst>
              <a:gs pos="0">
                <a:schemeClr val="bg1">
                  <a:lumMod val="85000"/>
                </a:schemeClr>
              </a:gs>
              <a:gs pos="50000">
                <a:schemeClr val="bg1">
                  <a:lumMod val="75000"/>
                </a:schemeClr>
              </a:gs>
              <a:gs pos="100000">
                <a:schemeClr val="tx1">
                  <a:lumMod val="75000"/>
                  <a:lumOff val="2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C</a:t>
            </a:r>
            <a:endParaRPr lang="en-US" sz="2800" dirty="0">
              <a:solidFill>
                <a:schemeClr val="tx1"/>
              </a:solidFill>
            </a:endParaRPr>
          </a:p>
        </p:txBody>
      </p:sp>
      <p:sp>
        <p:nvSpPr>
          <p:cNvPr id="85" name="Oval 84"/>
          <p:cNvSpPr/>
          <p:nvPr/>
        </p:nvSpPr>
        <p:spPr>
          <a:xfrm>
            <a:off x="1676400" y="2667000"/>
            <a:ext cx="428261" cy="428261"/>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H</a:t>
            </a:r>
            <a:endParaRPr lang="en-US" sz="2000" dirty="0">
              <a:solidFill>
                <a:schemeClr val="tx1"/>
              </a:solidFill>
            </a:endParaRPr>
          </a:p>
        </p:txBody>
      </p:sp>
      <p:cxnSp>
        <p:nvCxnSpPr>
          <p:cNvPr id="87" name="Straight Connector 86"/>
          <p:cNvCxnSpPr/>
          <p:nvPr/>
        </p:nvCxnSpPr>
        <p:spPr>
          <a:xfrm>
            <a:off x="1311018" y="3306353"/>
            <a:ext cx="33708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311018" y="3421479"/>
            <a:ext cx="33708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85800" y="4114800"/>
            <a:ext cx="1637493" cy="249299"/>
          </a:xfrm>
          <a:prstGeom prst="rect">
            <a:avLst/>
          </a:prstGeom>
          <a:noFill/>
        </p:spPr>
        <p:txBody>
          <a:bodyPr wrap="square" lIns="0" tIns="0" rIns="0" bIns="0" rtlCol="0">
            <a:spAutoFit/>
          </a:bodyPr>
          <a:lstStyle/>
          <a:p>
            <a:pPr marL="228600" indent="-228600" algn="ctr">
              <a:lnSpc>
                <a:spcPct val="90000"/>
              </a:lnSpc>
            </a:pPr>
            <a:r>
              <a:rPr lang="en-US" b="1" spc="-20" dirty="0" smtClean="0">
                <a:solidFill>
                  <a:prstClr val="black"/>
                </a:solidFill>
              </a:rPr>
              <a:t>Ethylene</a:t>
            </a:r>
            <a:endParaRPr lang="en-US" b="1" dirty="0" smtClean="0">
              <a:solidFill>
                <a:prstClr val="black"/>
              </a:solidFill>
            </a:endParaRPr>
          </a:p>
        </p:txBody>
      </p:sp>
      <p:sp>
        <p:nvSpPr>
          <p:cNvPr id="97" name="Oval 96"/>
          <p:cNvSpPr/>
          <p:nvPr/>
        </p:nvSpPr>
        <p:spPr>
          <a:xfrm>
            <a:off x="885436" y="3619158"/>
            <a:ext cx="428261" cy="428261"/>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H</a:t>
            </a:r>
            <a:endParaRPr lang="en-US" sz="2000" dirty="0">
              <a:solidFill>
                <a:schemeClr val="tx1"/>
              </a:solidFill>
            </a:endParaRPr>
          </a:p>
        </p:txBody>
      </p:sp>
      <p:sp>
        <p:nvSpPr>
          <p:cNvPr id="98" name="Oval 97"/>
          <p:cNvSpPr/>
          <p:nvPr/>
        </p:nvSpPr>
        <p:spPr>
          <a:xfrm>
            <a:off x="1687286" y="3624266"/>
            <a:ext cx="428261" cy="428261"/>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H</a:t>
            </a:r>
            <a:endParaRPr lang="en-US" sz="2000" dirty="0">
              <a:solidFill>
                <a:schemeClr val="tx1"/>
              </a:solidFill>
            </a:endParaRPr>
          </a:p>
        </p:txBody>
      </p:sp>
      <p:grpSp>
        <p:nvGrpSpPr>
          <p:cNvPr id="168" name="Group 167"/>
          <p:cNvGrpSpPr/>
          <p:nvPr/>
        </p:nvGrpSpPr>
        <p:grpSpPr>
          <a:xfrm>
            <a:off x="475129" y="4835814"/>
            <a:ext cx="8213068" cy="1313973"/>
            <a:chOff x="1918535" y="5089598"/>
            <a:chExt cx="4186525" cy="644927"/>
          </a:xfrm>
        </p:grpSpPr>
        <p:sp>
          <p:nvSpPr>
            <p:cNvPr id="111" name="Oval 110"/>
            <p:cNvSpPr/>
            <p:nvPr/>
          </p:nvSpPr>
          <p:spPr>
            <a:xfrm>
              <a:off x="5794247" y="5345396"/>
              <a:ext cx="280510" cy="280510"/>
            </a:xfrm>
            <a:prstGeom prst="ellipse">
              <a:avLst/>
            </a:prstGeom>
            <a:gradFill flip="none" rotWithShape="1">
              <a:gsLst>
                <a:gs pos="0">
                  <a:schemeClr val="bg1">
                    <a:lumMod val="85000"/>
                  </a:schemeClr>
                </a:gs>
                <a:gs pos="50000">
                  <a:schemeClr val="bg1">
                    <a:lumMod val="75000"/>
                  </a:schemeClr>
                </a:gs>
                <a:gs pos="100000">
                  <a:schemeClr val="tx1">
                    <a:lumMod val="75000"/>
                    <a:lumOff val="2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sp>
          <p:nvSpPr>
            <p:cNvPr id="112" name="Oval 111"/>
            <p:cNvSpPr/>
            <p:nvPr/>
          </p:nvSpPr>
          <p:spPr>
            <a:xfrm>
              <a:off x="5875685" y="5566218"/>
              <a:ext cx="168306" cy="168307"/>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H</a:t>
              </a:r>
              <a:endParaRPr lang="en-US" sz="1400" dirty="0">
                <a:solidFill>
                  <a:schemeClr val="tx1"/>
                </a:solidFill>
              </a:endParaRPr>
            </a:p>
          </p:txBody>
        </p:sp>
        <p:sp>
          <p:nvSpPr>
            <p:cNvPr id="113" name="Oval 112"/>
            <p:cNvSpPr/>
            <p:nvPr/>
          </p:nvSpPr>
          <p:spPr>
            <a:xfrm>
              <a:off x="5577078" y="5220525"/>
              <a:ext cx="168306" cy="168307"/>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H</a:t>
              </a:r>
              <a:endParaRPr lang="en-US" sz="1400" dirty="0">
                <a:solidFill>
                  <a:schemeClr val="tx1"/>
                </a:solidFill>
              </a:endParaRPr>
            </a:p>
          </p:txBody>
        </p:sp>
        <p:sp>
          <p:nvSpPr>
            <p:cNvPr id="114" name="Oval 113"/>
            <p:cNvSpPr/>
            <p:nvPr/>
          </p:nvSpPr>
          <p:spPr>
            <a:xfrm>
              <a:off x="5535454" y="5341777"/>
              <a:ext cx="280510" cy="280510"/>
            </a:xfrm>
            <a:prstGeom prst="ellipse">
              <a:avLst/>
            </a:prstGeom>
            <a:gradFill flip="none" rotWithShape="1">
              <a:gsLst>
                <a:gs pos="0">
                  <a:schemeClr val="bg1">
                    <a:lumMod val="85000"/>
                  </a:schemeClr>
                </a:gs>
                <a:gs pos="50000">
                  <a:schemeClr val="bg1">
                    <a:lumMod val="75000"/>
                  </a:schemeClr>
                </a:gs>
                <a:gs pos="100000">
                  <a:schemeClr val="tx1">
                    <a:lumMod val="75000"/>
                    <a:lumOff val="2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sp>
          <p:nvSpPr>
            <p:cNvPr id="115" name="Oval 114"/>
            <p:cNvSpPr/>
            <p:nvPr/>
          </p:nvSpPr>
          <p:spPr>
            <a:xfrm>
              <a:off x="5562600" y="5562600"/>
              <a:ext cx="168306" cy="168307"/>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H</a:t>
              </a:r>
              <a:endParaRPr lang="en-US" sz="1400" dirty="0">
                <a:solidFill>
                  <a:schemeClr val="tx1"/>
                </a:solidFill>
              </a:endParaRPr>
            </a:p>
          </p:txBody>
        </p:sp>
        <p:sp>
          <p:nvSpPr>
            <p:cNvPr id="116" name="Oval 115"/>
            <p:cNvSpPr/>
            <p:nvPr/>
          </p:nvSpPr>
          <p:spPr>
            <a:xfrm>
              <a:off x="5810535" y="5163268"/>
              <a:ext cx="247935" cy="247935"/>
            </a:xfrm>
            <a:prstGeom prst="ellipse">
              <a:avLst/>
            </a:prstGeom>
            <a:gradFill flip="none" rotWithShape="1">
              <a:gsLst>
                <a:gs pos="0">
                  <a:srgbClr val="FF1515"/>
                </a:gs>
                <a:gs pos="50000">
                  <a:srgbClr val="C00000"/>
                </a:gs>
                <a:gs pos="100000">
                  <a:srgbClr val="7A0606"/>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a:t>
              </a:r>
              <a:endParaRPr lang="en-US" dirty="0"/>
            </a:p>
          </p:txBody>
        </p:sp>
        <p:sp>
          <p:nvSpPr>
            <p:cNvPr id="117" name="Oval 116"/>
            <p:cNvSpPr/>
            <p:nvPr/>
          </p:nvSpPr>
          <p:spPr>
            <a:xfrm>
              <a:off x="2177329" y="5345396"/>
              <a:ext cx="280510" cy="280510"/>
            </a:xfrm>
            <a:prstGeom prst="ellipse">
              <a:avLst/>
            </a:prstGeom>
            <a:gradFill flip="none" rotWithShape="1">
              <a:gsLst>
                <a:gs pos="0">
                  <a:schemeClr val="bg1">
                    <a:lumMod val="85000"/>
                  </a:schemeClr>
                </a:gs>
                <a:gs pos="50000">
                  <a:schemeClr val="bg1">
                    <a:lumMod val="75000"/>
                  </a:schemeClr>
                </a:gs>
                <a:gs pos="100000">
                  <a:schemeClr val="tx1">
                    <a:lumMod val="75000"/>
                    <a:lumOff val="2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sp>
          <p:nvSpPr>
            <p:cNvPr id="118" name="Oval 117"/>
            <p:cNvSpPr/>
            <p:nvPr/>
          </p:nvSpPr>
          <p:spPr>
            <a:xfrm>
              <a:off x="2258767" y="5566218"/>
              <a:ext cx="168306" cy="168307"/>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H</a:t>
              </a:r>
              <a:endParaRPr lang="en-US" sz="1400" dirty="0">
                <a:solidFill>
                  <a:schemeClr val="tx1"/>
                </a:solidFill>
              </a:endParaRPr>
            </a:p>
          </p:txBody>
        </p:sp>
        <p:sp>
          <p:nvSpPr>
            <p:cNvPr id="119" name="Oval 118"/>
            <p:cNvSpPr/>
            <p:nvPr/>
          </p:nvSpPr>
          <p:spPr>
            <a:xfrm>
              <a:off x="1960160" y="5220525"/>
              <a:ext cx="168306" cy="168307"/>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H</a:t>
              </a:r>
              <a:endParaRPr lang="en-US" sz="1400" dirty="0">
                <a:solidFill>
                  <a:schemeClr val="tx1"/>
                </a:solidFill>
              </a:endParaRPr>
            </a:p>
          </p:txBody>
        </p:sp>
        <p:sp>
          <p:nvSpPr>
            <p:cNvPr id="120" name="Oval 119"/>
            <p:cNvSpPr/>
            <p:nvPr/>
          </p:nvSpPr>
          <p:spPr>
            <a:xfrm>
              <a:off x="1918535" y="5341777"/>
              <a:ext cx="280510" cy="280510"/>
            </a:xfrm>
            <a:prstGeom prst="ellipse">
              <a:avLst/>
            </a:prstGeom>
            <a:gradFill flip="none" rotWithShape="1">
              <a:gsLst>
                <a:gs pos="0">
                  <a:schemeClr val="bg1">
                    <a:lumMod val="85000"/>
                  </a:schemeClr>
                </a:gs>
                <a:gs pos="50000">
                  <a:schemeClr val="bg1">
                    <a:lumMod val="75000"/>
                  </a:schemeClr>
                </a:gs>
                <a:gs pos="100000">
                  <a:schemeClr val="tx1">
                    <a:lumMod val="75000"/>
                    <a:lumOff val="2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sp>
          <p:nvSpPr>
            <p:cNvPr id="121" name="Oval 120"/>
            <p:cNvSpPr/>
            <p:nvPr/>
          </p:nvSpPr>
          <p:spPr>
            <a:xfrm>
              <a:off x="1945682" y="5562600"/>
              <a:ext cx="168306" cy="168307"/>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H</a:t>
              </a:r>
              <a:endParaRPr lang="en-US" sz="1400" dirty="0">
                <a:solidFill>
                  <a:schemeClr val="tx1"/>
                </a:solidFill>
              </a:endParaRPr>
            </a:p>
          </p:txBody>
        </p:sp>
        <p:sp>
          <p:nvSpPr>
            <p:cNvPr id="122" name="Oval 121"/>
            <p:cNvSpPr/>
            <p:nvPr/>
          </p:nvSpPr>
          <p:spPr>
            <a:xfrm>
              <a:off x="2193616" y="5163268"/>
              <a:ext cx="247935" cy="247935"/>
            </a:xfrm>
            <a:prstGeom prst="ellipse">
              <a:avLst/>
            </a:prstGeom>
            <a:gradFill flip="none" rotWithShape="1">
              <a:gsLst>
                <a:gs pos="0">
                  <a:srgbClr val="FF1515"/>
                </a:gs>
                <a:gs pos="50000">
                  <a:srgbClr val="C00000"/>
                </a:gs>
                <a:gs pos="100000">
                  <a:srgbClr val="7A0606"/>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a:t>
              </a:r>
              <a:endParaRPr lang="en-US" dirty="0"/>
            </a:p>
          </p:txBody>
        </p:sp>
        <p:sp>
          <p:nvSpPr>
            <p:cNvPr id="123" name="Oval 122"/>
            <p:cNvSpPr/>
            <p:nvPr/>
          </p:nvSpPr>
          <p:spPr>
            <a:xfrm>
              <a:off x="2694031" y="5345396"/>
              <a:ext cx="280510" cy="280510"/>
            </a:xfrm>
            <a:prstGeom prst="ellipse">
              <a:avLst/>
            </a:prstGeom>
            <a:gradFill flip="none" rotWithShape="1">
              <a:gsLst>
                <a:gs pos="0">
                  <a:schemeClr val="bg1">
                    <a:lumMod val="85000"/>
                  </a:schemeClr>
                </a:gs>
                <a:gs pos="50000">
                  <a:schemeClr val="bg1">
                    <a:lumMod val="75000"/>
                  </a:schemeClr>
                </a:gs>
                <a:gs pos="100000">
                  <a:schemeClr val="tx1">
                    <a:lumMod val="75000"/>
                    <a:lumOff val="2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sp>
          <p:nvSpPr>
            <p:cNvPr id="124" name="Oval 123"/>
            <p:cNvSpPr/>
            <p:nvPr/>
          </p:nvSpPr>
          <p:spPr>
            <a:xfrm>
              <a:off x="2775469" y="5566218"/>
              <a:ext cx="168306" cy="168307"/>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H</a:t>
              </a:r>
              <a:endParaRPr lang="en-US" sz="1400" dirty="0">
                <a:solidFill>
                  <a:schemeClr val="tx1"/>
                </a:solidFill>
              </a:endParaRPr>
            </a:p>
          </p:txBody>
        </p:sp>
        <p:sp>
          <p:nvSpPr>
            <p:cNvPr id="125" name="Oval 124"/>
            <p:cNvSpPr/>
            <p:nvPr/>
          </p:nvSpPr>
          <p:spPr>
            <a:xfrm>
              <a:off x="2476862" y="5220525"/>
              <a:ext cx="168306" cy="168307"/>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H</a:t>
              </a:r>
              <a:endParaRPr lang="en-US" sz="1400" dirty="0">
                <a:solidFill>
                  <a:schemeClr val="tx1"/>
                </a:solidFill>
              </a:endParaRPr>
            </a:p>
          </p:txBody>
        </p:sp>
        <p:sp>
          <p:nvSpPr>
            <p:cNvPr id="126" name="Oval 125"/>
            <p:cNvSpPr/>
            <p:nvPr/>
          </p:nvSpPr>
          <p:spPr>
            <a:xfrm>
              <a:off x="2435238" y="5341777"/>
              <a:ext cx="280510" cy="280510"/>
            </a:xfrm>
            <a:prstGeom prst="ellipse">
              <a:avLst/>
            </a:prstGeom>
            <a:gradFill flip="none" rotWithShape="1">
              <a:gsLst>
                <a:gs pos="0">
                  <a:schemeClr val="bg1">
                    <a:lumMod val="85000"/>
                  </a:schemeClr>
                </a:gs>
                <a:gs pos="50000">
                  <a:schemeClr val="bg1">
                    <a:lumMod val="75000"/>
                  </a:schemeClr>
                </a:gs>
                <a:gs pos="100000">
                  <a:schemeClr val="tx1">
                    <a:lumMod val="75000"/>
                    <a:lumOff val="2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sp>
          <p:nvSpPr>
            <p:cNvPr id="127" name="Oval 126"/>
            <p:cNvSpPr/>
            <p:nvPr/>
          </p:nvSpPr>
          <p:spPr>
            <a:xfrm>
              <a:off x="2462384" y="5562600"/>
              <a:ext cx="168306" cy="168307"/>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H</a:t>
              </a:r>
              <a:endParaRPr lang="en-US" sz="1400" dirty="0">
                <a:solidFill>
                  <a:schemeClr val="tx1"/>
                </a:solidFill>
              </a:endParaRPr>
            </a:p>
          </p:txBody>
        </p:sp>
        <p:sp>
          <p:nvSpPr>
            <p:cNvPr id="128" name="Oval 127"/>
            <p:cNvSpPr/>
            <p:nvPr/>
          </p:nvSpPr>
          <p:spPr>
            <a:xfrm>
              <a:off x="2710319" y="5163268"/>
              <a:ext cx="247935" cy="247935"/>
            </a:xfrm>
            <a:prstGeom prst="ellipse">
              <a:avLst/>
            </a:prstGeom>
            <a:gradFill flip="none" rotWithShape="1">
              <a:gsLst>
                <a:gs pos="0">
                  <a:srgbClr val="FF1515"/>
                </a:gs>
                <a:gs pos="50000">
                  <a:srgbClr val="C00000"/>
                </a:gs>
                <a:gs pos="100000">
                  <a:srgbClr val="7A0606"/>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a:t>
              </a:r>
              <a:endParaRPr lang="en-US" dirty="0"/>
            </a:p>
          </p:txBody>
        </p:sp>
        <p:sp>
          <p:nvSpPr>
            <p:cNvPr id="129" name="Oval 128"/>
            <p:cNvSpPr/>
            <p:nvPr/>
          </p:nvSpPr>
          <p:spPr>
            <a:xfrm>
              <a:off x="3210734" y="5345396"/>
              <a:ext cx="280510" cy="280510"/>
            </a:xfrm>
            <a:prstGeom prst="ellipse">
              <a:avLst/>
            </a:prstGeom>
            <a:gradFill flip="none" rotWithShape="1">
              <a:gsLst>
                <a:gs pos="0">
                  <a:schemeClr val="bg1">
                    <a:lumMod val="85000"/>
                  </a:schemeClr>
                </a:gs>
                <a:gs pos="50000">
                  <a:schemeClr val="bg1">
                    <a:lumMod val="75000"/>
                  </a:schemeClr>
                </a:gs>
                <a:gs pos="100000">
                  <a:schemeClr val="tx1">
                    <a:lumMod val="75000"/>
                    <a:lumOff val="2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sp>
          <p:nvSpPr>
            <p:cNvPr id="130" name="Oval 129"/>
            <p:cNvSpPr/>
            <p:nvPr/>
          </p:nvSpPr>
          <p:spPr>
            <a:xfrm>
              <a:off x="3292172" y="5566218"/>
              <a:ext cx="168306" cy="168307"/>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H</a:t>
              </a:r>
              <a:endParaRPr lang="en-US" sz="1400" dirty="0">
                <a:solidFill>
                  <a:schemeClr val="tx1"/>
                </a:solidFill>
              </a:endParaRPr>
            </a:p>
          </p:txBody>
        </p:sp>
        <p:sp>
          <p:nvSpPr>
            <p:cNvPr id="131" name="Oval 130"/>
            <p:cNvSpPr/>
            <p:nvPr/>
          </p:nvSpPr>
          <p:spPr>
            <a:xfrm>
              <a:off x="2993565" y="5220525"/>
              <a:ext cx="168306" cy="168307"/>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H</a:t>
              </a:r>
              <a:endParaRPr lang="en-US" sz="1400" dirty="0">
                <a:solidFill>
                  <a:schemeClr val="tx1"/>
                </a:solidFill>
              </a:endParaRPr>
            </a:p>
          </p:txBody>
        </p:sp>
        <p:sp>
          <p:nvSpPr>
            <p:cNvPr id="132" name="Oval 131"/>
            <p:cNvSpPr/>
            <p:nvPr/>
          </p:nvSpPr>
          <p:spPr>
            <a:xfrm>
              <a:off x="2951940" y="5341777"/>
              <a:ext cx="280510" cy="280510"/>
            </a:xfrm>
            <a:prstGeom prst="ellipse">
              <a:avLst/>
            </a:prstGeom>
            <a:gradFill flip="none" rotWithShape="1">
              <a:gsLst>
                <a:gs pos="0">
                  <a:schemeClr val="bg1">
                    <a:lumMod val="85000"/>
                  </a:schemeClr>
                </a:gs>
                <a:gs pos="50000">
                  <a:schemeClr val="bg1">
                    <a:lumMod val="75000"/>
                  </a:schemeClr>
                </a:gs>
                <a:gs pos="100000">
                  <a:schemeClr val="tx1">
                    <a:lumMod val="75000"/>
                    <a:lumOff val="2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sp>
          <p:nvSpPr>
            <p:cNvPr id="133" name="Oval 132"/>
            <p:cNvSpPr/>
            <p:nvPr/>
          </p:nvSpPr>
          <p:spPr>
            <a:xfrm>
              <a:off x="2979087" y="5562600"/>
              <a:ext cx="168306" cy="168307"/>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H</a:t>
              </a:r>
              <a:endParaRPr lang="en-US" sz="1400" dirty="0">
                <a:solidFill>
                  <a:schemeClr val="tx1"/>
                </a:solidFill>
              </a:endParaRPr>
            </a:p>
          </p:txBody>
        </p:sp>
        <p:sp>
          <p:nvSpPr>
            <p:cNvPr id="134" name="Oval 133"/>
            <p:cNvSpPr/>
            <p:nvPr/>
          </p:nvSpPr>
          <p:spPr>
            <a:xfrm>
              <a:off x="3227021" y="5163268"/>
              <a:ext cx="247935" cy="247935"/>
            </a:xfrm>
            <a:prstGeom prst="ellipse">
              <a:avLst/>
            </a:prstGeom>
            <a:gradFill flip="none" rotWithShape="1">
              <a:gsLst>
                <a:gs pos="0">
                  <a:srgbClr val="FF1515"/>
                </a:gs>
                <a:gs pos="50000">
                  <a:srgbClr val="C00000"/>
                </a:gs>
                <a:gs pos="100000">
                  <a:srgbClr val="7A0606"/>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a:t>
              </a:r>
              <a:endParaRPr lang="en-US" dirty="0"/>
            </a:p>
          </p:txBody>
        </p:sp>
        <p:sp>
          <p:nvSpPr>
            <p:cNvPr id="135" name="Oval 134"/>
            <p:cNvSpPr/>
            <p:nvPr/>
          </p:nvSpPr>
          <p:spPr>
            <a:xfrm>
              <a:off x="3727436" y="5345396"/>
              <a:ext cx="280510" cy="280510"/>
            </a:xfrm>
            <a:prstGeom prst="ellipse">
              <a:avLst/>
            </a:prstGeom>
            <a:gradFill flip="none" rotWithShape="1">
              <a:gsLst>
                <a:gs pos="0">
                  <a:schemeClr val="bg1">
                    <a:lumMod val="85000"/>
                  </a:schemeClr>
                </a:gs>
                <a:gs pos="50000">
                  <a:schemeClr val="bg1">
                    <a:lumMod val="75000"/>
                  </a:schemeClr>
                </a:gs>
                <a:gs pos="100000">
                  <a:schemeClr val="tx1">
                    <a:lumMod val="75000"/>
                    <a:lumOff val="2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sp>
          <p:nvSpPr>
            <p:cNvPr id="136" name="Oval 135"/>
            <p:cNvSpPr/>
            <p:nvPr/>
          </p:nvSpPr>
          <p:spPr>
            <a:xfrm>
              <a:off x="3808874" y="5566218"/>
              <a:ext cx="168306" cy="168307"/>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H</a:t>
              </a:r>
              <a:endParaRPr lang="en-US" sz="1400" dirty="0">
                <a:solidFill>
                  <a:schemeClr val="tx1"/>
                </a:solidFill>
              </a:endParaRPr>
            </a:p>
          </p:txBody>
        </p:sp>
        <p:sp>
          <p:nvSpPr>
            <p:cNvPr id="137" name="Oval 136"/>
            <p:cNvSpPr/>
            <p:nvPr/>
          </p:nvSpPr>
          <p:spPr>
            <a:xfrm>
              <a:off x="3510267" y="5220525"/>
              <a:ext cx="168306" cy="168307"/>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H</a:t>
              </a:r>
              <a:endParaRPr lang="en-US" sz="1400" dirty="0">
                <a:solidFill>
                  <a:schemeClr val="tx1"/>
                </a:solidFill>
              </a:endParaRPr>
            </a:p>
          </p:txBody>
        </p:sp>
        <p:sp>
          <p:nvSpPr>
            <p:cNvPr id="138" name="Oval 137"/>
            <p:cNvSpPr/>
            <p:nvPr/>
          </p:nvSpPr>
          <p:spPr>
            <a:xfrm>
              <a:off x="3468643" y="5341777"/>
              <a:ext cx="280510" cy="280510"/>
            </a:xfrm>
            <a:prstGeom prst="ellipse">
              <a:avLst/>
            </a:prstGeom>
            <a:gradFill flip="none" rotWithShape="1">
              <a:gsLst>
                <a:gs pos="0">
                  <a:schemeClr val="bg1">
                    <a:lumMod val="85000"/>
                  </a:schemeClr>
                </a:gs>
                <a:gs pos="50000">
                  <a:schemeClr val="bg1">
                    <a:lumMod val="75000"/>
                  </a:schemeClr>
                </a:gs>
                <a:gs pos="100000">
                  <a:schemeClr val="tx1">
                    <a:lumMod val="75000"/>
                    <a:lumOff val="2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sp>
          <p:nvSpPr>
            <p:cNvPr id="139" name="Oval 138"/>
            <p:cNvSpPr/>
            <p:nvPr/>
          </p:nvSpPr>
          <p:spPr>
            <a:xfrm>
              <a:off x="3495789" y="5562600"/>
              <a:ext cx="168306" cy="168307"/>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H</a:t>
              </a:r>
              <a:endParaRPr lang="en-US" sz="1400" dirty="0">
                <a:solidFill>
                  <a:schemeClr val="tx1"/>
                </a:solidFill>
              </a:endParaRPr>
            </a:p>
          </p:txBody>
        </p:sp>
        <p:sp>
          <p:nvSpPr>
            <p:cNvPr id="140" name="Oval 139"/>
            <p:cNvSpPr/>
            <p:nvPr/>
          </p:nvSpPr>
          <p:spPr>
            <a:xfrm>
              <a:off x="3743724" y="5163268"/>
              <a:ext cx="247935" cy="247935"/>
            </a:xfrm>
            <a:prstGeom prst="ellipse">
              <a:avLst/>
            </a:prstGeom>
            <a:gradFill flip="none" rotWithShape="1">
              <a:gsLst>
                <a:gs pos="0">
                  <a:srgbClr val="FF1515"/>
                </a:gs>
                <a:gs pos="50000">
                  <a:srgbClr val="C00000"/>
                </a:gs>
                <a:gs pos="100000">
                  <a:srgbClr val="7A0606"/>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a:t>
              </a:r>
              <a:endParaRPr lang="en-US" dirty="0"/>
            </a:p>
          </p:txBody>
        </p:sp>
        <p:sp>
          <p:nvSpPr>
            <p:cNvPr id="141" name="Oval 140"/>
            <p:cNvSpPr/>
            <p:nvPr/>
          </p:nvSpPr>
          <p:spPr>
            <a:xfrm>
              <a:off x="4244139" y="5345396"/>
              <a:ext cx="280510" cy="280510"/>
            </a:xfrm>
            <a:prstGeom prst="ellipse">
              <a:avLst/>
            </a:prstGeom>
            <a:gradFill flip="none" rotWithShape="1">
              <a:gsLst>
                <a:gs pos="0">
                  <a:schemeClr val="bg1">
                    <a:lumMod val="85000"/>
                  </a:schemeClr>
                </a:gs>
                <a:gs pos="50000">
                  <a:schemeClr val="bg1">
                    <a:lumMod val="75000"/>
                  </a:schemeClr>
                </a:gs>
                <a:gs pos="100000">
                  <a:schemeClr val="tx1">
                    <a:lumMod val="75000"/>
                    <a:lumOff val="2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sp>
          <p:nvSpPr>
            <p:cNvPr id="142" name="Oval 141"/>
            <p:cNvSpPr/>
            <p:nvPr/>
          </p:nvSpPr>
          <p:spPr>
            <a:xfrm>
              <a:off x="4325577" y="5566218"/>
              <a:ext cx="168306" cy="168307"/>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H</a:t>
              </a:r>
              <a:endParaRPr lang="en-US" sz="1400" dirty="0">
                <a:solidFill>
                  <a:schemeClr val="tx1"/>
                </a:solidFill>
              </a:endParaRPr>
            </a:p>
          </p:txBody>
        </p:sp>
        <p:sp>
          <p:nvSpPr>
            <p:cNvPr id="143" name="Oval 142"/>
            <p:cNvSpPr/>
            <p:nvPr/>
          </p:nvSpPr>
          <p:spPr>
            <a:xfrm>
              <a:off x="4026970" y="5220525"/>
              <a:ext cx="168306" cy="168307"/>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H</a:t>
              </a:r>
              <a:endParaRPr lang="en-US" sz="1400" dirty="0">
                <a:solidFill>
                  <a:schemeClr val="tx1"/>
                </a:solidFill>
              </a:endParaRPr>
            </a:p>
          </p:txBody>
        </p:sp>
        <p:sp>
          <p:nvSpPr>
            <p:cNvPr id="144" name="Oval 143"/>
            <p:cNvSpPr/>
            <p:nvPr/>
          </p:nvSpPr>
          <p:spPr>
            <a:xfrm>
              <a:off x="3985345" y="5341777"/>
              <a:ext cx="280510" cy="280510"/>
            </a:xfrm>
            <a:prstGeom prst="ellipse">
              <a:avLst/>
            </a:prstGeom>
            <a:gradFill flip="none" rotWithShape="1">
              <a:gsLst>
                <a:gs pos="0">
                  <a:schemeClr val="bg1">
                    <a:lumMod val="85000"/>
                  </a:schemeClr>
                </a:gs>
                <a:gs pos="50000">
                  <a:schemeClr val="bg1">
                    <a:lumMod val="75000"/>
                  </a:schemeClr>
                </a:gs>
                <a:gs pos="100000">
                  <a:schemeClr val="tx1">
                    <a:lumMod val="75000"/>
                    <a:lumOff val="2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sp>
          <p:nvSpPr>
            <p:cNvPr id="145" name="Oval 144"/>
            <p:cNvSpPr/>
            <p:nvPr/>
          </p:nvSpPr>
          <p:spPr>
            <a:xfrm>
              <a:off x="4012492" y="5562600"/>
              <a:ext cx="168306" cy="168307"/>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H</a:t>
              </a:r>
              <a:endParaRPr lang="en-US" sz="1400" dirty="0">
                <a:solidFill>
                  <a:schemeClr val="tx1"/>
                </a:solidFill>
              </a:endParaRPr>
            </a:p>
          </p:txBody>
        </p:sp>
        <p:sp>
          <p:nvSpPr>
            <p:cNvPr id="146" name="Oval 145"/>
            <p:cNvSpPr/>
            <p:nvPr/>
          </p:nvSpPr>
          <p:spPr>
            <a:xfrm>
              <a:off x="4260426" y="5163268"/>
              <a:ext cx="247935" cy="247935"/>
            </a:xfrm>
            <a:prstGeom prst="ellipse">
              <a:avLst/>
            </a:prstGeom>
            <a:gradFill flip="none" rotWithShape="1">
              <a:gsLst>
                <a:gs pos="0">
                  <a:srgbClr val="FF1515"/>
                </a:gs>
                <a:gs pos="50000">
                  <a:srgbClr val="C00000"/>
                </a:gs>
                <a:gs pos="100000">
                  <a:srgbClr val="7A0606"/>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a:t>
              </a:r>
              <a:endParaRPr lang="en-US" dirty="0"/>
            </a:p>
          </p:txBody>
        </p:sp>
        <p:sp>
          <p:nvSpPr>
            <p:cNvPr id="147" name="Oval 146"/>
            <p:cNvSpPr/>
            <p:nvPr/>
          </p:nvSpPr>
          <p:spPr>
            <a:xfrm>
              <a:off x="4760841" y="5345396"/>
              <a:ext cx="280510" cy="280510"/>
            </a:xfrm>
            <a:prstGeom prst="ellipse">
              <a:avLst/>
            </a:prstGeom>
            <a:gradFill flip="none" rotWithShape="1">
              <a:gsLst>
                <a:gs pos="0">
                  <a:schemeClr val="bg1">
                    <a:lumMod val="85000"/>
                  </a:schemeClr>
                </a:gs>
                <a:gs pos="50000">
                  <a:schemeClr val="bg1">
                    <a:lumMod val="75000"/>
                  </a:schemeClr>
                </a:gs>
                <a:gs pos="100000">
                  <a:schemeClr val="tx1">
                    <a:lumMod val="75000"/>
                    <a:lumOff val="2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sp>
          <p:nvSpPr>
            <p:cNvPr id="148" name="Oval 147"/>
            <p:cNvSpPr/>
            <p:nvPr/>
          </p:nvSpPr>
          <p:spPr>
            <a:xfrm>
              <a:off x="4842280" y="5566218"/>
              <a:ext cx="168306" cy="168307"/>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H</a:t>
              </a:r>
              <a:endParaRPr lang="en-US" sz="1400" dirty="0">
                <a:solidFill>
                  <a:schemeClr val="tx1"/>
                </a:solidFill>
              </a:endParaRPr>
            </a:p>
          </p:txBody>
        </p:sp>
        <p:sp>
          <p:nvSpPr>
            <p:cNvPr id="149" name="Oval 148"/>
            <p:cNvSpPr/>
            <p:nvPr/>
          </p:nvSpPr>
          <p:spPr>
            <a:xfrm>
              <a:off x="4543672" y="5220525"/>
              <a:ext cx="168306" cy="168307"/>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H</a:t>
              </a:r>
              <a:endParaRPr lang="en-US" sz="1400" dirty="0">
                <a:solidFill>
                  <a:schemeClr val="tx1"/>
                </a:solidFill>
              </a:endParaRPr>
            </a:p>
          </p:txBody>
        </p:sp>
        <p:sp>
          <p:nvSpPr>
            <p:cNvPr id="150" name="Oval 149"/>
            <p:cNvSpPr/>
            <p:nvPr/>
          </p:nvSpPr>
          <p:spPr>
            <a:xfrm>
              <a:off x="4502048" y="5341777"/>
              <a:ext cx="280510" cy="280510"/>
            </a:xfrm>
            <a:prstGeom prst="ellipse">
              <a:avLst/>
            </a:prstGeom>
            <a:gradFill flip="none" rotWithShape="1">
              <a:gsLst>
                <a:gs pos="0">
                  <a:schemeClr val="bg1">
                    <a:lumMod val="85000"/>
                  </a:schemeClr>
                </a:gs>
                <a:gs pos="50000">
                  <a:schemeClr val="bg1">
                    <a:lumMod val="75000"/>
                  </a:schemeClr>
                </a:gs>
                <a:gs pos="100000">
                  <a:schemeClr val="tx1">
                    <a:lumMod val="75000"/>
                    <a:lumOff val="2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sp>
          <p:nvSpPr>
            <p:cNvPr id="151" name="Oval 150"/>
            <p:cNvSpPr/>
            <p:nvPr/>
          </p:nvSpPr>
          <p:spPr>
            <a:xfrm>
              <a:off x="4529194" y="5562600"/>
              <a:ext cx="168306" cy="168307"/>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H</a:t>
              </a:r>
              <a:endParaRPr lang="en-US" sz="1400" dirty="0">
                <a:solidFill>
                  <a:schemeClr val="tx1"/>
                </a:solidFill>
              </a:endParaRPr>
            </a:p>
          </p:txBody>
        </p:sp>
        <p:sp>
          <p:nvSpPr>
            <p:cNvPr id="152" name="Oval 151"/>
            <p:cNvSpPr/>
            <p:nvPr/>
          </p:nvSpPr>
          <p:spPr>
            <a:xfrm>
              <a:off x="4777129" y="5163268"/>
              <a:ext cx="247935" cy="247935"/>
            </a:xfrm>
            <a:prstGeom prst="ellipse">
              <a:avLst/>
            </a:prstGeom>
            <a:gradFill flip="none" rotWithShape="1">
              <a:gsLst>
                <a:gs pos="0">
                  <a:srgbClr val="FF1515"/>
                </a:gs>
                <a:gs pos="50000">
                  <a:srgbClr val="C00000"/>
                </a:gs>
                <a:gs pos="100000">
                  <a:srgbClr val="7A0606"/>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a:t>
              </a:r>
              <a:endParaRPr lang="en-US" dirty="0"/>
            </a:p>
          </p:txBody>
        </p:sp>
        <p:sp>
          <p:nvSpPr>
            <p:cNvPr id="153" name="Oval 152"/>
            <p:cNvSpPr/>
            <p:nvPr/>
          </p:nvSpPr>
          <p:spPr>
            <a:xfrm>
              <a:off x="5277544" y="5345396"/>
              <a:ext cx="280510" cy="280510"/>
            </a:xfrm>
            <a:prstGeom prst="ellipse">
              <a:avLst/>
            </a:prstGeom>
            <a:gradFill flip="none" rotWithShape="1">
              <a:gsLst>
                <a:gs pos="0">
                  <a:schemeClr val="bg1">
                    <a:lumMod val="85000"/>
                  </a:schemeClr>
                </a:gs>
                <a:gs pos="50000">
                  <a:schemeClr val="bg1">
                    <a:lumMod val="75000"/>
                  </a:schemeClr>
                </a:gs>
                <a:gs pos="100000">
                  <a:schemeClr val="tx1">
                    <a:lumMod val="75000"/>
                    <a:lumOff val="2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sp>
          <p:nvSpPr>
            <p:cNvPr id="154" name="Oval 153"/>
            <p:cNvSpPr/>
            <p:nvPr/>
          </p:nvSpPr>
          <p:spPr>
            <a:xfrm>
              <a:off x="5358982" y="5566218"/>
              <a:ext cx="168306" cy="168307"/>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H</a:t>
              </a:r>
              <a:endParaRPr lang="en-US" sz="1400" dirty="0">
                <a:solidFill>
                  <a:schemeClr val="tx1"/>
                </a:solidFill>
              </a:endParaRPr>
            </a:p>
          </p:txBody>
        </p:sp>
        <p:sp>
          <p:nvSpPr>
            <p:cNvPr id="155" name="Oval 154"/>
            <p:cNvSpPr/>
            <p:nvPr/>
          </p:nvSpPr>
          <p:spPr>
            <a:xfrm>
              <a:off x="5060375" y="5220525"/>
              <a:ext cx="168306" cy="168307"/>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H</a:t>
              </a:r>
              <a:endParaRPr lang="en-US" sz="1400" dirty="0">
                <a:solidFill>
                  <a:schemeClr val="tx1"/>
                </a:solidFill>
              </a:endParaRPr>
            </a:p>
          </p:txBody>
        </p:sp>
        <p:sp>
          <p:nvSpPr>
            <p:cNvPr id="156" name="Oval 155"/>
            <p:cNvSpPr/>
            <p:nvPr/>
          </p:nvSpPr>
          <p:spPr>
            <a:xfrm>
              <a:off x="5018750" y="5341777"/>
              <a:ext cx="280510" cy="280510"/>
            </a:xfrm>
            <a:prstGeom prst="ellipse">
              <a:avLst/>
            </a:prstGeom>
            <a:gradFill flip="none" rotWithShape="1">
              <a:gsLst>
                <a:gs pos="0">
                  <a:schemeClr val="bg1">
                    <a:lumMod val="85000"/>
                  </a:schemeClr>
                </a:gs>
                <a:gs pos="50000">
                  <a:schemeClr val="bg1">
                    <a:lumMod val="75000"/>
                  </a:schemeClr>
                </a:gs>
                <a:gs pos="100000">
                  <a:schemeClr val="tx1">
                    <a:lumMod val="75000"/>
                    <a:lumOff val="2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sp>
          <p:nvSpPr>
            <p:cNvPr id="157" name="Oval 156"/>
            <p:cNvSpPr/>
            <p:nvPr/>
          </p:nvSpPr>
          <p:spPr>
            <a:xfrm>
              <a:off x="5045897" y="5562600"/>
              <a:ext cx="168306" cy="168307"/>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H</a:t>
              </a:r>
              <a:endParaRPr lang="en-US" sz="1400" dirty="0">
                <a:solidFill>
                  <a:schemeClr val="tx1"/>
                </a:solidFill>
              </a:endParaRPr>
            </a:p>
          </p:txBody>
        </p:sp>
        <p:sp>
          <p:nvSpPr>
            <p:cNvPr id="158" name="Oval 157"/>
            <p:cNvSpPr/>
            <p:nvPr/>
          </p:nvSpPr>
          <p:spPr>
            <a:xfrm>
              <a:off x="5293831" y="5163268"/>
              <a:ext cx="247935" cy="247935"/>
            </a:xfrm>
            <a:prstGeom prst="ellipse">
              <a:avLst/>
            </a:prstGeom>
            <a:gradFill flip="none" rotWithShape="1">
              <a:gsLst>
                <a:gs pos="0">
                  <a:srgbClr val="FF1515"/>
                </a:gs>
                <a:gs pos="50000">
                  <a:srgbClr val="C00000"/>
                </a:gs>
                <a:gs pos="100000">
                  <a:srgbClr val="7A0606"/>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a:t>
              </a:r>
              <a:endParaRPr lang="en-US" dirty="0"/>
            </a:p>
          </p:txBody>
        </p:sp>
        <p:sp>
          <p:nvSpPr>
            <p:cNvPr id="159" name="Oval 158"/>
            <p:cNvSpPr/>
            <p:nvPr/>
          </p:nvSpPr>
          <p:spPr>
            <a:xfrm>
              <a:off x="5936754" y="5089598"/>
              <a:ext cx="168306" cy="168307"/>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H</a:t>
              </a:r>
              <a:endParaRPr lang="en-US" sz="1400" dirty="0">
                <a:solidFill>
                  <a:schemeClr val="tx1"/>
                </a:solidFill>
              </a:endParaRPr>
            </a:p>
          </p:txBody>
        </p:sp>
        <p:sp>
          <p:nvSpPr>
            <p:cNvPr id="160" name="Oval 159"/>
            <p:cNvSpPr/>
            <p:nvPr/>
          </p:nvSpPr>
          <p:spPr>
            <a:xfrm>
              <a:off x="2319835" y="5089598"/>
              <a:ext cx="168306" cy="168307"/>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H</a:t>
              </a:r>
              <a:endParaRPr lang="en-US" sz="1400" dirty="0">
                <a:solidFill>
                  <a:schemeClr val="tx1"/>
                </a:solidFill>
              </a:endParaRPr>
            </a:p>
          </p:txBody>
        </p:sp>
        <p:sp>
          <p:nvSpPr>
            <p:cNvPr id="161" name="Oval 160"/>
            <p:cNvSpPr/>
            <p:nvPr/>
          </p:nvSpPr>
          <p:spPr>
            <a:xfrm>
              <a:off x="2836538" y="5089598"/>
              <a:ext cx="168306" cy="168307"/>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H</a:t>
              </a:r>
              <a:endParaRPr lang="en-US" sz="1400" dirty="0">
                <a:solidFill>
                  <a:schemeClr val="tx1"/>
                </a:solidFill>
              </a:endParaRPr>
            </a:p>
          </p:txBody>
        </p:sp>
        <p:sp>
          <p:nvSpPr>
            <p:cNvPr id="162" name="Oval 161"/>
            <p:cNvSpPr/>
            <p:nvPr/>
          </p:nvSpPr>
          <p:spPr>
            <a:xfrm>
              <a:off x="3353240" y="5089598"/>
              <a:ext cx="168306" cy="168307"/>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H</a:t>
              </a:r>
              <a:endParaRPr lang="en-US" sz="1400" dirty="0">
                <a:solidFill>
                  <a:schemeClr val="tx1"/>
                </a:solidFill>
              </a:endParaRPr>
            </a:p>
          </p:txBody>
        </p:sp>
        <p:sp>
          <p:nvSpPr>
            <p:cNvPr id="163" name="Oval 162"/>
            <p:cNvSpPr/>
            <p:nvPr/>
          </p:nvSpPr>
          <p:spPr>
            <a:xfrm>
              <a:off x="3869943" y="5089598"/>
              <a:ext cx="168306" cy="168307"/>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H</a:t>
              </a:r>
              <a:endParaRPr lang="en-US" sz="1400" dirty="0">
                <a:solidFill>
                  <a:schemeClr val="tx1"/>
                </a:solidFill>
              </a:endParaRPr>
            </a:p>
          </p:txBody>
        </p:sp>
        <p:sp>
          <p:nvSpPr>
            <p:cNvPr id="164" name="Oval 163"/>
            <p:cNvSpPr/>
            <p:nvPr/>
          </p:nvSpPr>
          <p:spPr>
            <a:xfrm>
              <a:off x="4386645" y="5089598"/>
              <a:ext cx="168306" cy="168307"/>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H</a:t>
              </a:r>
              <a:endParaRPr lang="en-US" sz="1400" dirty="0">
                <a:solidFill>
                  <a:schemeClr val="tx1"/>
                </a:solidFill>
              </a:endParaRPr>
            </a:p>
          </p:txBody>
        </p:sp>
        <p:sp>
          <p:nvSpPr>
            <p:cNvPr id="165" name="Oval 164"/>
            <p:cNvSpPr/>
            <p:nvPr/>
          </p:nvSpPr>
          <p:spPr>
            <a:xfrm>
              <a:off x="4903348" y="5089598"/>
              <a:ext cx="168306" cy="168307"/>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H</a:t>
              </a:r>
              <a:endParaRPr lang="en-US" sz="1400" dirty="0">
                <a:solidFill>
                  <a:schemeClr val="tx1"/>
                </a:solidFill>
              </a:endParaRPr>
            </a:p>
          </p:txBody>
        </p:sp>
        <p:sp>
          <p:nvSpPr>
            <p:cNvPr id="166" name="Oval 165"/>
            <p:cNvSpPr/>
            <p:nvPr/>
          </p:nvSpPr>
          <p:spPr>
            <a:xfrm>
              <a:off x="5420050" y="5089598"/>
              <a:ext cx="168306" cy="168307"/>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H</a:t>
              </a:r>
              <a:endParaRPr lang="en-US" sz="1400" dirty="0">
                <a:solidFill>
                  <a:schemeClr val="tx1"/>
                </a:solidFill>
              </a:endParaRPr>
            </a:p>
          </p:txBody>
        </p:sp>
      </p:grpSp>
      <p:sp>
        <p:nvSpPr>
          <p:cNvPr id="169" name="Oval 168"/>
          <p:cNvSpPr/>
          <p:nvPr/>
        </p:nvSpPr>
        <p:spPr>
          <a:xfrm>
            <a:off x="3962400" y="2514600"/>
            <a:ext cx="713768" cy="713767"/>
          </a:xfrm>
          <a:prstGeom prst="ellipse">
            <a:avLst/>
          </a:prstGeom>
          <a:gradFill flip="none" rotWithShape="1">
            <a:gsLst>
              <a:gs pos="0">
                <a:schemeClr val="bg1">
                  <a:lumMod val="85000"/>
                </a:schemeClr>
              </a:gs>
              <a:gs pos="50000">
                <a:schemeClr val="bg1">
                  <a:lumMod val="75000"/>
                </a:schemeClr>
              </a:gs>
              <a:gs pos="100000">
                <a:schemeClr val="tx1">
                  <a:lumMod val="75000"/>
                  <a:lumOff val="2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C</a:t>
            </a:r>
            <a:endParaRPr lang="en-US" sz="2800" dirty="0">
              <a:solidFill>
                <a:schemeClr val="tx1"/>
              </a:solidFill>
            </a:endParaRPr>
          </a:p>
        </p:txBody>
      </p:sp>
      <p:sp>
        <p:nvSpPr>
          <p:cNvPr id="170" name="Oval 169"/>
          <p:cNvSpPr/>
          <p:nvPr/>
        </p:nvSpPr>
        <p:spPr>
          <a:xfrm>
            <a:off x="3409807" y="2196861"/>
            <a:ext cx="428261" cy="428261"/>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H</a:t>
            </a:r>
            <a:endParaRPr lang="en-US" sz="2000" dirty="0">
              <a:solidFill>
                <a:schemeClr val="tx1"/>
              </a:solidFill>
            </a:endParaRPr>
          </a:p>
        </p:txBody>
      </p:sp>
      <p:sp>
        <p:nvSpPr>
          <p:cNvPr id="171" name="Oval 170"/>
          <p:cNvSpPr/>
          <p:nvPr/>
        </p:nvSpPr>
        <p:spPr>
          <a:xfrm>
            <a:off x="3303892" y="2505392"/>
            <a:ext cx="713768" cy="713767"/>
          </a:xfrm>
          <a:prstGeom prst="ellipse">
            <a:avLst/>
          </a:prstGeom>
          <a:gradFill flip="none" rotWithShape="1">
            <a:gsLst>
              <a:gs pos="0">
                <a:schemeClr val="bg1">
                  <a:lumMod val="85000"/>
                </a:schemeClr>
              </a:gs>
              <a:gs pos="50000">
                <a:schemeClr val="bg1">
                  <a:lumMod val="75000"/>
                </a:schemeClr>
              </a:gs>
              <a:gs pos="100000">
                <a:schemeClr val="tx1">
                  <a:lumMod val="75000"/>
                  <a:lumOff val="2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C</a:t>
            </a:r>
            <a:endParaRPr lang="en-US" sz="2800" dirty="0">
              <a:solidFill>
                <a:schemeClr val="tx1"/>
              </a:solidFill>
            </a:endParaRPr>
          </a:p>
        </p:txBody>
      </p:sp>
      <p:cxnSp>
        <p:nvCxnSpPr>
          <p:cNvPr id="173" name="Straight Connector 172"/>
          <p:cNvCxnSpPr/>
          <p:nvPr/>
        </p:nvCxnSpPr>
        <p:spPr>
          <a:xfrm>
            <a:off x="3821071" y="2812414"/>
            <a:ext cx="33708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3821071" y="2927540"/>
            <a:ext cx="33708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75" name="Oval 174"/>
          <p:cNvSpPr/>
          <p:nvPr/>
        </p:nvSpPr>
        <p:spPr>
          <a:xfrm>
            <a:off x="3395489" y="3125219"/>
            <a:ext cx="428261" cy="428261"/>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H</a:t>
            </a:r>
            <a:endParaRPr lang="en-US" sz="2000" dirty="0">
              <a:solidFill>
                <a:schemeClr val="tx1"/>
              </a:solidFill>
            </a:endParaRPr>
          </a:p>
        </p:txBody>
      </p:sp>
      <p:sp>
        <p:nvSpPr>
          <p:cNvPr id="176" name="Oval 175"/>
          <p:cNvSpPr/>
          <p:nvPr/>
        </p:nvSpPr>
        <p:spPr>
          <a:xfrm>
            <a:off x="4197339" y="3130327"/>
            <a:ext cx="428261" cy="428261"/>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H</a:t>
            </a:r>
            <a:endParaRPr lang="en-US" sz="2000" dirty="0">
              <a:solidFill>
                <a:schemeClr val="tx1"/>
              </a:solidFill>
            </a:endParaRPr>
          </a:p>
        </p:txBody>
      </p:sp>
      <p:sp>
        <p:nvSpPr>
          <p:cNvPr id="177" name="TextBox 176"/>
          <p:cNvSpPr txBox="1"/>
          <p:nvPr/>
        </p:nvSpPr>
        <p:spPr>
          <a:xfrm>
            <a:off x="3352800" y="3733800"/>
            <a:ext cx="1332693" cy="249299"/>
          </a:xfrm>
          <a:prstGeom prst="rect">
            <a:avLst/>
          </a:prstGeom>
          <a:noFill/>
        </p:spPr>
        <p:txBody>
          <a:bodyPr wrap="square" lIns="0" tIns="0" rIns="0" bIns="0" rtlCol="0">
            <a:spAutoFit/>
          </a:bodyPr>
          <a:lstStyle/>
          <a:p>
            <a:pPr marL="228600" indent="-228600" algn="ctr">
              <a:lnSpc>
                <a:spcPct val="90000"/>
              </a:lnSpc>
            </a:pPr>
            <a:r>
              <a:rPr lang="en-US" b="1" spc="-20" dirty="0" smtClean="0">
                <a:solidFill>
                  <a:prstClr val="black"/>
                </a:solidFill>
              </a:rPr>
              <a:t>Vinyl</a:t>
            </a:r>
            <a:endParaRPr lang="en-US" b="1" dirty="0" smtClean="0">
              <a:solidFill>
                <a:prstClr val="black"/>
              </a:solidFill>
            </a:endParaRPr>
          </a:p>
        </p:txBody>
      </p:sp>
      <p:sp>
        <p:nvSpPr>
          <p:cNvPr id="182" name="Right Arrow 181"/>
          <p:cNvSpPr/>
          <p:nvPr/>
        </p:nvSpPr>
        <p:spPr>
          <a:xfrm>
            <a:off x="8686800" y="5486400"/>
            <a:ext cx="381000" cy="22860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ight Arrow 182"/>
          <p:cNvSpPr/>
          <p:nvPr/>
        </p:nvSpPr>
        <p:spPr>
          <a:xfrm flipH="1">
            <a:off x="76200" y="5486400"/>
            <a:ext cx="381000" cy="22860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021976" y="1564341"/>
            <a:ext cx="4067793" cy="3249390"/>
            <a:chOff x="99756" y="2369128"/>
            <a:chExt cx="2302625" cy="1839358"/>
          </a:xfrm>
        </p:grpSpPr>
        <p:sp>
          <p:nvSpPr>
            <p:cNvPr id="2" name="Oval 1"/>
            <p:cNvSpPr/>
            <p:nvPr/>
          </p:nvSpPr>
          <p:spPr>
            <a:xfrm>
              <a:off x="1891826" y="2661628"/>
              <a:ext cx="274149" cy="274149"/>
            </a:xfrm>
            <a:prstGeom prst="ellipse">
              <a:avLst/>
            </a:prstGeom>
            <a:gradFill flip="none" rotWithShape="1">
              <a:gsLst>
                <a:gs pos="0">
                  <a:srgbClr val="FF1515"/>
                </a:gs>
                <a:gs pos="50000">
                  <a:srgbClr val="C00000"/>
                </a:gs>
                <a:gs pos="100000">
                  <a:srgbClr val="7A0606"/>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O</a:t>
              </a:r>
            </a:p>
          </p:txBody>
        </p:sp>
        <p:sp>
          <p:nvSpPr>
            <p:cNvPr id="3" name="Oval 2"/>
            <p:cNvSpPr/>
            <p:nvPr/>
          </p:nvSpPr>
          <p:spPr>
            <a:xfrm>
              <a:off x="1607709" y="2722026"/>
              <a:ext cx="356777" cy="356777"/>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B</a:t>
              </a:r>
              <a:endParaRPr lang="en-US" sz="2000" dirty="0">
                <a:solidFill>
                  <a:schemeClr val="tx1"/>
                </a:solidFill>
              </a:endParaRPr>
            </a:p>
          </p:txBody>
        </p:sp>
        <p:sp>
          <p:nvSpPr>
            <p:cNvPr id="4" name="Oval 3"/>
            <p:cNvSpPr/>
            <p:nvPr/>
          </p:nvSpPr>
          <p:spPr>
            <a:xfrm>
              <a:off x="1394683" y="2703799"/>
              <a:ext cx="274149" cy="274149"/>
            </a:xfrm>
            <a:prstGeom prst="ellipse">
              <a:avLst/>
            </a:prstGeom>
            <a:gradFill flip="none" rotWithShape="1">
              <a:gsLst>
                <a:gs pos="0">
                  <a:srgbClr val="FF1515"/>
                </a:gs>
                <a:gs pos="50000">
                  <a:srgbClr val="C00000"/>
                </a:gs>
                <a:gs pos="100000">
                  <a:srgbClr val="7A0606"/>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O</a:t>
              </a:r>
            </a:p>
          </p:txBody>
        </p:sp>
        <p:sp>
          <p:nvSpPr>
            <p:cNvPr id="5" name="Oval 4"/>
            <p:cNvSpPr/>
            <p:nvPr/>
          </p:nvSpPr>
          <p:spPr>
            <a:xfrm>
              <a:off x="1137198" y="2744226"/>
              <a:ext cx="356777" cy="356777"/>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B</a:t>
              </a:r>
              <a:endParaRPr lang="en-US" sz="2000" dirty="0">
                <a:solidFill>
                  <a:schemeClr val="tx1"/>
                </a:solidFill>
              </a:endParaRPr>
            </a:p>
          </p:txBody>
        </p:sp>
        <p:sp>
          <p:nvSpPr>
            <p:cNvPr id="6" name="Oval 5"/>
            <p:cNvSpPr/>
            <p:nvPr/>
          </p:nvSpPr>
          <p:spPr>
            <a:xfrm>
              <a:off x="948587" y="2876914"/>
              <a:ext cx="274149" cy="274149"/>
            </a:xfrm>
            <a:prstGeom prst="ellipse">
              <a:avLst/>
            </a:prstGeom>
            <a:gradFill flip="none" rotWithShape="1">
              <a:gsLst>
                <a:gs pos="0">
                  <a:srgbClr val="FF1515"/>
                </a:gs>
                <a:gs pos="50000">
                  <a:srgbClr val="C00000"/>
                </a:gs>
                <a:gs pos="100000">
                  <a:srgbClr val="7A0606"/>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O</a:t>
              </a:r>
            </a:p>
          </p:txBody>
        </p:sp>
        <p:sp>
          <p:nvSpPr>
            <p:cNvPr id="7" name="Oval 6"/>
            <p:cNvSpPr/>
            <p:nvPr/>
          </p:nvSpPr>
          <p:spPr>
            <a:xfrm>
              <a:off x="1050677" y="2566200"/>
              <a:ext cx="274149" cy="274149"/>
            </a:xfrm>
            <a:prstGeom prst="ellipse">
              <a:avLst/>
            </a:prstGeom>
            <a:gradFill flip="none" rotWithShape="1">
              <a:gsLst>
                <a:gs pos="0">
                  <a:srgbClr val="FF1515"/>
                </a:gs>
                <a:gs pos="50000">
                  <a:srgbClr val="C00000"/>
                </a:gs>
                <a:gs pos="100000">
                  <a:srgbClr val="7A0606"/>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O</a:t>
              </a:r>
            </a:p>
          </p:txBody>
        </p:sp>
        <p:sp>
          <p:nvSpPr>
            <p:cNvPr id="8" name="Oval 7"/>
            <p:cNvSpPr/>
            <p:nvPr/>
          </p:nvSpPr>
          <p:spPr>
            <a:xfrm>
              <a:off x="915039" y="2542445"/>
              <a:ext cx="186101" cy="186101"/>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H</a:t>
              </a:r>
              <a:endParaRPr lang="en-US" sz="1600" dirty="0">
                <a:solidFill>
                  <a:schemeClr val="tx1"/>
                </a:solidFill>
              </a:endParaRPr>
            </a:p>
          </p:txBody>
        </p:sp>
        <p:sp>
          <p:nvSpPr>
            <p:cNvPr id="9" name="Oval 8"/>
            <p:cNvSpPr/>
            <p:nvPr/>
          </p:nvSpPr>
          <p:spPr>
            <a:xfrm>
              <a:off x="1290373" y="2979005"/>
              <a:ext cx="274149" cy="274149"/>
            </a:xfrm>
            <a:prstGeom prst="ellipse">
              <a:avLst/>
            </a:prstGeom>
            <a:gradFill flip="none" rotWithShape="1">
              <a:gsLst>
                <a:gs pos="0">
                  <a:srgbClr val="FF1515"/>
                </a:gs>
                <a:gs pos="50000">
                  <a:srgbClr val="C00000"/>
                </a:gs>
                <a:gs pos="100000">
                  <a:srgbClr val="7A0606"/>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O</a:t>
              </a:r>
            </a:p>
          </p:txBody>
        </p:sp>
        <p:sp>
          <p:nvSpPr>
            <p:cNvPr id="10" name="Oval 9"/>
            <p:cNvSpPr/>
            <p:nvPr/>
          </p:nvSpPr>
          <p:spPr>
            <a:xfrm>
              <a:off x="1396867" y="3143710"/>
              <a:ext cx="356777" cy="356777"/>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B</a:t>
              </a:r>
              <a:endParaRPr lang="en-US" sz="2000" dirty="0">
                <a:solidFill>
                  <a:schemeClr val="tx1"/>
                </a:solidFill>
              </a:endParaRPr>
            </a:p>
          </p:txBody>
        </p:sp>
        <p:sp>
          <p:nvSpPr>
            <p:cNvPr id="11" name="Oval 10"/>
            <p:cNvSpPr/>
            <p:nvPr/>
          </p:nvSpPr>
          <p:spPr>
            <a:xfrm>
              <a:off x="1609965" y="3338545"/>
              <a:ext cx="274149" cy="274149"/>
            </a:xfrm>
            <a:prstGeom prst="ellipse">
              <a:avLst/>
            </a:prstGeom>
            <a:gradFill flip="none" rotWithShape="1">
              <a:gsLst>
                <a:gs pos="0">
                  <a:srgbClr val="FF1515"/>
                </a:gs>
                <a:gs pos="50000">
                  <a:srgbClr val="C00000"/>
                </a:gs>
                <a:gs pos="100000">
                  <a:srgbClr val="7A0606"/>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O</a:t>
              </a:r>
            </a:p>
          </p:txBody>
        </p:sp>
        <p:sp>
          <p:nvSpPr>
            <p:cNvPr id="12" name="Oval 11"/>
            <p:cNvSpPr/>
            <p:nvPr/>
          </p:nvSpPr>
          <p:spPr>
            <a:xfrm>
              <a:off x="1139453" y="3274183"/>
              <a:ext cx="274149" cy="274149"/>
            </a:xfrm>
            <a:prstGeom prst="ellipse">
              <a:avLst/>
            </a:prstGeom>
            <a:gradFill flip="none" rotWithShape="1">
              <a:gsLst>
                <a:gs pos="0">
                  <a:srgbClr val="FF1515"/>
                </a:gs>
                <a:gs pos="50000">
                  <a:srgbClr val="C00000"/>
                </a:gs>
                <a:gs pos="100000">
                  <a:srgbClr val="7A0606"/>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O</a:t>
              </a:r>
            </a:p>
          </p:txBody>
        </p:sp>
        <p:sp>
          <p:nvSpPr>
            <p:cNvPr id="13" name="Oval 12"/>
            <p:cNvSpPr/>
            <p:nvPr/>
          </p:nvSpPr>
          <p:spPr>
            <a:xfrm>
              <a:off x="859775" y="3092668"/>
              <a:ext cx="356777" cy="356777"/>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B</a:t>
              </a:r>
              <a:endParaRPr lang="en-US" sz="2000" dirty="0">
                <a:solidFill>
                  <a:schemeClr val="tx1"/>
                </a:solidFill>
              </a:endParaRPr>
            </a:p>
          </p:txBody>
        </p:sp>
        <p:sp>
          <p:nvSpPr>
            <p:cNvPr id="14" name="Oval 13"/>
            <p:cNvSpPr/>
            <p:nvPr/>
          </p:nvSpPr>
          <p:spPr>
            <a:xfrm>
              <a:off x="697798" y="3258645"/>
              <a:ext cx="274149" cy="274149"/>
            </a:xfrm>
            <a:prstGeom prst="ellipse">
              <a:avLst/>
            </a:prstGeom>
            <a:gradFill flip="none" rotWithShape="1">
              <a:gsLst>
                <a:gs pos="0">
                  <a:srgbClr val="FF1515"/>
                </a:gs>
                <a:gs pos="50000">
                  <a:srgbClr val="C00000"/>
                </a:gs>
                <a:gs pos="100000">
                  <a:srgbClr val="7A0606"/>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O</a:t>
              </a:r>
            </a:p>
          </p:txBody>
        </p:sp>
        <p:sp>
          <p:nvSpPr>
            <p:cNvPr id="15" name="Oval 14"/>
            <p:cNvSpPr/>
            <p:nvPr/>
          </p:nvSpPr>
          <p:spPr>
            <a:xfrm>
              <a:off x="1627719" y="3010072"/>
              <a:ext cx="274149" cy="274149"/>
            </a:xfrm>
            <a:prstGeom prst="ellipse">
              <a:avLst/>
            </a:prstGeom>
            <a:gradFill flip="none" rotWithShape="1">
              <a:gsLst>
                <a:gs pos="0">
                  <a:srgbClr val="FF1515"/>
                </a:gs>
                <a:gs pos="50000">
                  <a:srgbClr val="C00000"/>
                </a:gs>
                <a:gs pos="100000">
                  <a:srgbClr val="7A0606"/>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O</a:t>
              </a:r>
            </a:p>
          </p:txBody>
        </p:sp>
        <p:sp>
          <p:nvSpPr>
            <p:cNvPr id="16" name="Oval 15"/>
            <p:cNvSpPr/>
            <p:nvPr/>
          </p:nvSpPr>
          <p:spPr>
            <a:xfrm>
              <a:off x="99756" y="2600366"/>
              <a:ext cx="459632" cy="459632"/>
            </a:xfrm>
            <a:prstGeom prst="ellipse">
              <a:avLst/>
            </a:prstGeom>
            <a:gradFill flip="none" rotWithShape="1">
              <a:gsLst>
                <a:gs pos="0">
                  <a:srgbClr val="FFFF99"/>
                </a:gs>
                <a:gs pos="58000">
                  <a:srgbClr val="E2DD15"/>
                </a:gs>
                <a:gs pos="100000">
                  <a:srgbClr val="6E6B0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dirty="0" smtClean="0">
                  <a:solidFill>
                    <a:schemeClr val="tx1"/>
                  </a:solidFill>
                </a:rPr>
                <a:t>Na</a:t>
              </a:r>
              <a:r>
                <a:rPr lang="en-US" sz="2400" b="1" baseline="30000" dirty="0" smtClean="0">
                  <a:solidFill>
                    <a:schemeClr val="tx1"/>
                  </a:solidFill>
                </a:rPr>
                <a:t>+</a:t>
              </a:r>
              <a:endParaRPr lang="en-US" sz="2400" b="1" baseline="30000" dirty="0">
                <a:solidFill>
                  <a:schemeClr val="tx1"/>
                </a:solidFill>
              </a:endParaRPr>
            </a:p>
          </p:txBody>
        </p:sp>
        <p:sp>
          <p:nvSpPr>
            <p:cNvPr id="17" name="Oval 16"/>
            <p:cNvSpPr/>
            <p:nvPr/>
          </p:nvSpPr>
          <p:spPr>
            <a:xfrm>
              <a:off x="99756" y="3161870"/>
              <a:ext cx="459632" cy="459632"/>
            </a:xfrm>
            <a:prstGeom prst="ellipse">
              <a:avLst/>
            </a:prstGeom>
            <a:gradFill flip="none" rotWithShape="1">
              <a:gsLst>
                <a:gs pos="0">
                  <a:srgbClr val="FFFF99"/>
                </a:gs>
                <a:gs pos="58000">
                  <a:srgbClr val="E2DD15"/>
                </a:gs>
                <a:gs pos="100000">
                  <a:srgbClr val="6E6B0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dirty="0" smtClean="0">
                  <a:solidFill>
                    <a:schemeClr val="tx1"/>
                  </a:solidFill>
                </a:rPr>
                <a:t>Na</a:t>
              </a:r>
              <a:r>
                <a:rPr lang="en-US" sz="2400" b="1" baseline="30000" dirty="0" smtClean="0">
                  <a:solidFill>
                    <a:schemeClr val="tx1"/>
                  </a:solidFill>
                </a:rPr>
                <a:t>+</a:t>
              </a:r>
            </a:p>
          </p:txBody>
        </p:sp>
        <p:sp>
          <p:nvSpPr>
            <p:cNvPr id="18" name="Oval 17"/>
            <p:cNvSpPr/>
            <p:nvPr/>
          </p:nvSpPr>
          <p:spPr>
            <a:xfrm>
              <a:off x="2015852" y="2564639"/>
              <a:ext cx="186101" cy="186101"/>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H</a:t>
              </a:r>
              <a:endParaRPr lang="en-US" sz="1600" dirty="0">
                <a:solidFill>
                  <a:schemeClr val="tx1"/>
                </a:solidFill>
              </a:endParaRPr>
            </a:p>
          </p:txBody>
        </p:sp>
        <p:sp>
          <p:nvSpPr>
            <p:cNvPr id="19" name="Oval 18"/>
            <p:cNvSpPr/>
            <p:nvPr/>
          </p:nvSpPr>
          <p:spPr>
            <a:xfrm>
              <a:off x="1811669" y="3459051"/>
              <a:ext cx="186101" cy="186101"/>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H</a:t>
              </a:r>
              <a:endParaRPr lang="en-US" sz="1600" dirty="0">
                <a:solidFill>
                  <a:schemeClr val="tx1"/>
                </a:solidFill>
              </a:endParaRPr>
            </a:p>
          </p:txBody>
        </p:sp>
        <p:sp>
          <p:nvSpPr>
            <p:cNvPr id="20" name="Oval 19"/>
            <p:cNvSpPr/>
            <p:nvPr/>
          </p:nvSpPr>
          <p:spPr>
            <a:xfrm>
              <a:off x="639835" y="3452393"/>
              <a:ext cx="186101" cy="186101"/>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H</a:t>
              </a:r>
              <a:endParaRPr lang="en-US" sz="1600" dirty="0">
                <a:solidFill>
                  <a:schemeClr val="tx1"/>
                </a:solidFill>
              </a:endParaRPr>
            </a:p>
          </p:txBody>
        </p:sp>
        <p:sp>
          <p:nvSpPr>
            <p:cNvPr id="21" name="Left Bracket 20"/>
            <p:cNvSpPr/>
            <p:nvPr/>
          </p:nvSpPr>
          <p:spPr>
            <a:xfrm>
              <a:off x="604273" y="2462364"/>
              <a:ext cx="113189" cy="1278364"/>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p>
          </p:txBody>
        </p:sp>
        <p:sp>
          <p:nvSpPr>
            <p:cNvPr id="22" name="Left Bracket 21"/>
            <p:cNvSpPr/>
            <p:nvPr/>
          </p:nvSpPr>
          <p:spPr>
            <a:xfrm flipH="1">
              <a:off x="2109421" y="2457925"/>
              <a:ext cx="115409" cy="1278364"/>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p>
          </p:txBody>
        </p:sp>
        <p:sp>
          <p:nvSpPr>
            <p:cNvPr id="23" name="TextBox 22"/>
            <p:cNvSpPr txBox="1"/>
            <p:nvPr/>
          </p:nvSpPr>
          <p:spPr>
            <a:xfrm>
              <a:off x="2244307" y="2389804"/>
              <a:ext cx="158074" cy="141119"/>
            </a:xfrm>
            <a:prstGeom prst="rect">
              <a:avLst/>
            </a:prstGeom>
            <a:noFill/>
          </p:spPr>
          <p:txBody>
            <a:bodyPr wrap="square" lIns="0" tIns="0" rIns="0" bIns="0" rtlCol="0">
              <a:spAutoFit/>
            </a:bodyPr>
            <a:lstStyle/>
            <a:p>
              <a:pPr marL="228600" indent="-228600" algn="ctr">
                <a:lnSpc>
                  <a:spcPct val="90000"/>
                </a:lnSpc>
              </a:pPr>
              <a:r>
                <a:rPr lang="en-US" b="1" spc="-20" dirty="0" smtClean="0">
                  <a:solidFill>
                    <a:prstClr val="black"/>
                  </a:solidFill>
                </a:rPr>
                <a:t>2-</a:t>
              </a:r>
              <a:endParaRPr lang="en-US" b="1" dirty="0" smtClean="0">
                <a:solidFill>
                  <a:prstClr val="black"/>
                </a:solidFill>
              </a:endParaRPr>
            </a:p>
          </p:txBody>
        </p:sp>
        <p:sp>
          <p:nvSpPr>
            <p:cNvPr id="24" name="TextBox 23"/>
            <p:cNvSpPr txBox="1"/>
            <p:nvPr/>
          </p:nvSpPr>
          <p:spPr>
            <a:xfrm>
              <a:off x="141316" y="3832169"/>
              <a:ext cx="2061557" cy="376317"/>
            </a:xfrm>
            <a:prstGeom prst="rect">
              <a:avLst/>
            </a:prstGeom>
            <a:noFill/>
          </p:spPr>
          <p:txBody>
            <a:bodyPr wrap="square" lIns="0" tIns="0" rIns="0" bIns="0" rtlCol="0">
              <a:spAutoFit/>
            </a:bodyPr>
            <a:lstStyle/>
            <a:p>
              <a:pPr algn="ctr">
                <a:lnSpc>
                  <a:spcPct val="90000"/>
                </a:lnSpc>
              </a:pPr>
              <a:r>
                <a:rPr lang="en-US" sz="2400" b="1" spc="-20" dirty="0" smtClean="0">
                  <a:solidFill>
                    <a:prstClr val="black"/>
                  </a:solidFill>
                </a:rPr>
                <a:t>Sodium borate (borax) Na</a:t>
              </a:r>
              <a:r>
                <a:rPr lang="en-US" sz="2400" b="1" spc="-20" baseline="-25000" dirty="0" smtClean="0">
                  <a:solidFill>
                    <a:prstClr val="black"/>
                  </a:solidFill>
                </a:rPr>
                <a:t>2</a:t>
              </a:r>
              <a:r>
                <a:rPr lang="en-US" sz="2400" b="1" spc="-20" dirty="0" smtClean="0">
                  <a:solidFill>
                    <a:prstClr val="black"/>
                  </a:solidFill>
                </a:rPr>
                <a:t>B</a:t>
              </a:r>
              <a:r>
                <a:rPr lang="en-US" sz="2400" b="1" spc="-20" baseline="-25000" dirty="0" smtClean="0">
                  <a:solidFill>
                    <a:prstClr val="black"/>
                  </a:solidFill>
                </a:rPr>
                <a:t>4</a:t>
              </a:r>
              <a:r>
                <a:rPr lang="en-US" sz="2400" b="1" spc="-20" dirty="0" smtClean="0">
                  <a:solidFill>
                    <a:prstClr val="black"/>
                  </a:solidFill>
                </a:rPr>
                <a:t>O</a:t>
              </a:r>
              <a:r>
                <a:rPr lang="en-US" sz="2400" b="1" spc="-20" baseline="-25000" dirty="0" smtClean="0">
                  <a:solidFill>
                    <a:prstClr val="black"/>
                  </a:solidFill>
                </a:rPr>
                <a:t>5</a:t>
              </a:r>
              <a:r>
                <a:rPr lang="en-US" sz="2400" b="1" spc="-20" dirty="0" smtClean="0">
                  <a:solidFill>
                    <a:prstClr val="black"/>
                  </a:solidFill>
                </a:rPr>
                <a:t>(OH)</a:t>
              </a:r>
              <a:r>
                <a:rPr lang="en-US" sz="2400" b="1" spc="-20" baseline="-25000" dirty="0" smtClean="0">
                  <a:solidFill>
                    <a:prstClr val="black"/>
                  </a:solidFill>
                </a:rPr>
                <a:t>4</a:t>
              </a:r>
              <a:r>
                <a:rPr lang="en-US" sz="2400" b="1" spc="-20" dirty="0" smtClean="0">
                  <a:solidFill>
                    <a:prstClr val="black"/>
                  </a:solidFill>
                </a:rPr>
                <a:t> </a:t>
              </a:r>
            </a:p>
          </p:txBody>
        </p:sp>
        <p:sp>
          <p:nvSpPr>
            <p:cNvPr id="25" name="TextBox 24"/>
            <p:cNvSpPr txBox="1"/>
            <p:nvPr/>
          </p:nvSpPr>
          <p:spPr>
            <a:xfrm>
              <a:off x="1288462" y="2369128"/>
              <a:ext cx="540338" cy="188159"/>
            </a:xfrm>
            <a:prstGeom prst="rect">
              <a:avLst/>
            </a:prstGeom>
            <a:noFill/>
          </p:spPr>
          <p:txBody>
            <a:bodyPr wrap="square" lIns="0" tIns="0" rIns="0" bIns="0" rtlCol="0">
              <a:spAutoFit/>
            </a:bodyPr>
            <a:lstStyle/>
            <a:p>
              <a:pPr marL="228600" indent="-228600" algn="ctr">
                <a:lnSpc>
                  <a:spcPct val="90000"/>
                </a:lnSpc>
              </a:pPr>
              <a:r>
                <a:rPr lang="en-US" sz="2400" spc="-20" dirty="0" smtClean="0">
                  <a:solidFill>
                    <a:prstClr val="black"/>
                  </a:solidFill>
                </a:rPr>
                <a:t>boron</a:t>
              </a:r>
              <a:endParaRPr lang="en-US" sz="2400" dirty="0" smtClean="0">
                <a:solidFill>
                  <a:prstClr val="black"/>
                </a:solidFill>
              </a:endParaRPr>
            </a:p>
          </p:txBody>
        </p:sp>
        <p:cxnSp>
          <p:nvCxnSpPr>
            <p:cNvPr id="26" name="Straight Arrow Connector 25"/>
            <p:cNvCxnSpPr/>
            <p:nvPr/>
          </p:nvCxnSpPr>
          <p:spPr>
            <a:xfrm>
              <a:off x="1546163" y="2527065"/>
              <a:ext cx="182880" cy="1828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8" name="Rectangle 27"/>
          <p:cNvSpPr/>
          <p:nvPr/>
        </p:nvSpPr>
        <p:spPr>
          <a:xfrm>
            <a:off x="1066800" y="304800"/>
            <a:ext cx="8077200"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77000"/>
                    </a:srgbClr>
                  </a:outerShdw>
                </a:effectLst>
              </a:rPr>
              <a:t>Cross-linking using Borax</a:t>
            </a:r>
            <a:endPar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77000"/>
                  </a:srgbClr>
                </a:outerShdw>
              </a:effectLst>
            </a:endParaRPr>
          </a:p>
        </p:txBody>
      </p:sp>
      <p:pic>
        <p:nvPicPr>
          <p:cNvPr id="29" name="Picture 2"/>
          <p:cNvPicPr>
            <a:picLocks noChangeAspect="1" noChangeArrowheads="1"/>
          </p:cNvPicPr>
          <p:nvPr/>
        </p:nvPicPr>
        <p:blipFill>
          <a:blip r:embed="rId2" cstate="screen"/>
          <a:srcRect/>
          <a:stretch>
            <a:fillRect/>
          </a:stretch>
        </p:blipFill>
        <p:spPr bwMode="auto">
          <a:xfrm>
            <a:off x="5638799" y="1335741"/>
            <a:ext cx="2875562" cy="29404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Arrow Connector 1"/>
          <p:cNvCxnSpPr>
            <a:stCxn id="37" idx="4"/>
            <a:endCxn id="123" idx="0"/>
          </p:cNvCxnSpPr>
          <p:nvPr/>
        </p:nvCxnSpPr>
        <p:spPr>
          <a:xfrm>
            <a:off x="5877844" y="2978762"/>
            <a:ext cx="339087" cy="504526"/>
          </a:xfrm>
          <a:prstGeom prst="straightConnector1">
            <a:avLst/>
          </a:prstGeom>
          <a:ln w="19050">
            <a:solidFill>
              <a:schemeClr val="tx1"/>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 name="Straight Arrow Connector 2"/>
          <p:cNvCxnSpPr>
            <a:stCxn id="43" idx="5"/>
            <a:endCxn id="118" idx="1"/>
          </p:cNvCxnSpPr>
          <p:nvPr/>
        </p:nvCxnSpPr>
        <p:spPr>
          <a:xfrm>
            <a:off x="6884878" y="2935685"/>
            <a:ext cx="508355" cy="761893"/>
          </a:xfrm>
          <a:prstGeom prst="straightConnector1">
            <a:avLst/>
          </a:prstGeom>
          <a:ln w="19050">
            <a:solidFill>
              <a:schemeClr val="tx1"/>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a:stCxn id="133" idx="4"/>
            <a:endCxn id="109" idx="1"/>
          </p:cNvCxnSpPr>
          <p:nvPr/>
        </p:nvCxnSpPr>
        <p:spPr>
          <a:xfrm>
            <a:off x="7350156" y="5188659"/>
            <a:ext cx="287121" cy="552610"/>
          </a:xfrm>
          <a:prstGeom prst="straightConnector1">
            <a:avLst/>
          </a:prstGeom>
          <a:ln w="19050">
            <a:solidFill>
              <a:schemeClr val="tx1"/>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a:stCxn id="134" idx="4"/>
            <a:endCxn id="97" idx="1"/>
          </p:cNvCxnSpPr>
          <p:nvPr/>
        </p:nvCxnSpPr>
        <p:spPr>
          <a:xfrm>
            <a:off x="5497978" y="5178136"/>
            <a:ext cx="333226" cy="563133"/>
          </a:xfrm>
          <a:prstGeom prst="straightConnector1">
            <a:avLst/>
          </a:prstGeom>
          <a:ln w="19050">
            <a:solidFill>
              <a:schemeClr val="tx1"/>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8297554" y="2298684"/>
            <a:ext cx="490245" cy="490245"/>
          </a:xfrm>
          <a:prstGeom prst="ellipse">
            <a:avLst/>
          </a:prstGeom>
          <a:gradFill flip="none" rotWithShape="1">
            <a:gsLst>
              <a:gs pos="0">
                <a:schemeClr val="bg1">
                  <a:lumMod val="85000"/>
                </a:schemeClr>
              </a:gs>
              <a:gs pos="50000">
                <a:schemeClr val="bg1">
                  <a:lumMod val="75000"/>
                </a:schemeClr>
              </a:gs>
              <a:gs pos="100000">
                <a:schemeClr val="tx1">
                  <a:lumMod val="75000"/>
                  <a:lumOff val="2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a:t>
            </a:r>
            <a:endParaRPr lang="en-US" sz="1200" dirty="0">
              <a:solidFill>
                <a:schemeClr val="tx1"/>
              </a:solidFill>
            </a:endParaRPr>
          </a:p>
        </p:txBody>
      </p:sp>
      <p:sp>
        <p:nvSpPr>
          <p:cNvPr id="7" name="Oval 6"/>
          <p:cNvSpPr/>
          <p:nvPr/>
        </p:nvSpPr>
        <p:spPr>
          <a:xfrm>
            <a:off x="8439883" y="2684613"/>
            <a:ext cx="294147" cy="294149"/>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rPr>
              <a:t>H</a:t>
            </a:r>
            <a:endParaRPr lang="en-US" sz="1050" dirty="0">
              <a:solidFill>
                <a:schemeClr val="tx1"/>
              </a:solidFill>
            </a:endParaRPr>
          </a:p>
        </p:txBody>
      </p:sp>
      <p:sp>
        <p:nvSpPr>
          <p:cNvPr id="8" name="Oval 7"/>
          <p:cNvSpPr/>
          <p:nvPr/>
        </p:nvSpPr>
        <p:spPr>
          <a:xfrm>
            <a:off x="7918010" y="2080448"/>
            <a:ext cx="294147" cy="294149"/>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rPr>
              <a:t>H</a:t>
            </a:r>
            <a:endParaRPr lang="en-US" sz="1050" dirty="0">
              <a:solidFill>
                <a:schemeClr val="tx1"/>
              </a:solidFill>
            </a:endParaRPr>
          </a:p>
        </p:txBody>
      </p:sp>
      <p:sp>
        <p:nvSpPr>
          <p:cNvPr id="9" name="Oval 8"/>
          <p:cNvSpPr/>
          <p:nvPr/>
        </p:nvSpPr>
        <p:spPr>
          <a:xfrm>
            <a:off x="7845264" y="2292359"/>
            <a:ext cx="490245" cy="490245"/>
          </a:xfrm>
          <a:prstGeom prst="ellipse">
            <a:avLst/>
          </a:prstGeom>
          <a:gradFill flip="none" rotWithShape="1">
            <a:gsLst>
              <a:gs pos="0">
                <a:schemeClr val="bg1">
                  <a:lumMod val="85000"/>
                </a:schemeClr>
              </a:gs>
              <a:gs pos="50000">
                <a:schemeClr val="bg1">
                  <a:lumMod val="75000"/>
                </a:schemeClr>
              </a:gs>
              <a:gs pos="100000">
                <a:schemeClr val="tx1">
                  <a:lumMod val="75000"/>
                  <a:lumOff val="2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a:t>
            </a:r>
            <a:endParaRPr lang="en-US" sz="1200" dirty="0">
              <a:solidFill>
                <a:schemeClr val="tx1"/>
              </a:solidFill>
            </a:endParaRPr>
          </a:p>
        </p:txBody>
      </p:sp>
      <p:sp>
        <p:nvSpPr>
          <p:cNvPr id="10" name="Oval 9"/>
          <p:cNvSpPr/>
          <p:nvPr/>
        </p:nvSpPr>
        <p:spPr>
          <a:xfrm>
            <a:off x="7892707" y="2678290"/>
            <a:ext cx="294147" cy="294149"/>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rPr>
              <a:t>H</a:t>
            </a:r>
            <a:endParaRPr lang="en-US" sz="1050" dirty="0">
              <a:solidFill>
                <a:schemeClr val="tx1"/>
              </a:solidFill>
            </a:endParaRPr>
          </a:p>
        </p:txBody>
      </p:sp>
      <p:sp>
        <p:nvSpPr>
          <p:cNvPr id="11" name="Oval 10"/>
          <p:cNvSpPr/>
          <p:nvPr/>
        </p:nvSpPr>
        <p:spPr>
          <a:xfrm>
            <a:off x="8326021" y="1980381"/>
            <a:ext cx="433314" cy="433314"/>
          </a:xfrm>
          <a:prstGeom prst="ellipse">
            <a:avLst/>
          </a:prstGeom>
          <a:gradFill flip="none" rotWithShape="1">
            <a:gsLst>
              <a:gs pos="0">
                <a:srgbClr val="FF1515"/>
              </a:gs>
              <a:gs pos="50000">
                <a:srgbClr val="C00000"/>
              </a:gs>
              <a:gs pos="100000">
                <a:srgbClr val="7A0606"/>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O</a:t>
            </a:r>
            <a:endParaRPr lang="en-US" sz="1200" dirty="0"/>
          </a:p>
        </p:txBody>
      </p:sp>
      <p:sp>
        <p:nvSpPr>
          <p:cNvPr id="12" name="Oval 11"/>
          <p:cNvSpPr/>
          <p:nvPr/>
        </p:nvSpPr>
        <p:spPr>
          <a:xfrm>
            <a:off x="1976292" y="2298684"/>
            <a:ext cx="490245" cy="490245"/>
          </a:xfrm>
          <a:prstGeom prst="ellipse">
            <a:avLst/>
          </a:prstGeom>
          <a:gradFill flip="none" rotWithShape="1">
            <a:gsLst>
              <a:gs pos="0">
                <a:schemeClr val="bg1">
                  <a:lumMod val="85000"/>
                </a:schemeClr>
              </a:gs>
              <a:gs pos="50000">
                <a:schemeClr val="bg1">
                  <a:lumMod val="75000"/>
                </a:schemeClr>
              </a:gs>
              <a:gs pos="100000">
                <a:schemeClr val="tx1">
                  <a:lumMod val="75000"/>
                  <a:lumOff val="2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a:t>
            </a:r>
            <a:endParaRPr lang="en-US" sz="1200" dirty="0">
              <a:solidFill>
                <a:schemeClr val="tx1"/>
              </a:solidFill>
            </a:endParaRPr>
          </a:p>
        </p:txBody>
      </p:sp>
      <p:sp>
        <p:nvSpPr>
          <p:cNvPr id="13" name="Oval 12"/>
          <p:cNvSpPr/>
          <p:nvPr/>
        </p:nvSpPr>
        <p:spPr>
          <a:xfrm>
            <a:off x="2118621" y="2684613"/>
            <a:ext cx="294147" cy="294149"/>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rPr>
              <a:t>H</a:t>
            </a:r>
            <a:endParaRPr lang="en-US" sz="1050" dirty="0">
              <a:solidFill>
                <a:schemeClr val="tx1"/>
              </a:solidFill>
            </a:endParaRPr>
          </a:p>
        </p:txBody>
      </p:sp>
      <p:sp>
        <p:nvSpPr>
          <p:cNvPr id="14" name="Oval 13"/>
          <p:cNvSpPr/>
          <p:nvPr/>
        </p:nvSpPr>
        <p:spPr>
          <a:xfrm>
            <a:off x="1596748" y="2080448"/>
            <a:ext cx="294147" cy="294149"/>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rPr>
              <a:t>H</a:t>
            </a:r>
            <a:endParaRPr lang="en-US" sz="1050" dirty="0">
              <a:solidFill>
                <a:schemeClr val="tx1"/>
              </a:solidFill>
            </a:endParaRPr>
          </a:p>
        </p:txBody>
      </p:sp>
      <p:sp>
        <p:nvSpPr>
          <p:cNvPr id="15" name="Oval 14"/>
          <p:cNvSpPr/>
          <p:nvPr/>
        </p:nvSpPr>
        <p:spPr>
          <a:xfrm>
            <a:off x="1524000" y="2292359"/>
            <a:ext cx="490245" cy="490245"/>
          </a:xfrm>
          <a:prstGeom prst="ellipse">
            <a:avLst/>
          </a:prstGeom>
          <a:gradFill flip="none" rotWithShape="1">
            <a:gsLst>
              <a:gs pos="0">
                <a:schemeClr val="bg1">
                  <a:lumMod val="85000"/>
                </a:schemeClr>
              </a:gs>
              <a:gs pos="50000">
                <a:schemeClr val="bg1">
                  <a:lumMod val="75000"/>
                </a:schemeClr>
              </a:gs>
              <a:gs pos="100000">
                <a:schemeClr val="tx1">
                  <a:lumMod val="75000"/>
                  <a:lumOff val="2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a:t>
            </a:r>
            <a:endParaRPr lang="en-US" sz="1200" dirty="0">
              <a:solidFill>
                <a:schemeClr val="tx1"/>
              </a:solidFill>
            </a:endParaRPr>
          </a:p>
        </p:txBody>
      </p:sp>
      <p:sp>
        <p:nvSpPr>
          <p:cNvPr id="16" name="Oval 15"/>
          <p:cNvSpPr/>
          <p:nvPr/>
        </p:nvSpPr>
        <p:spPr>
          <a:xfrm>
            <a:off x="1571445" y="2678290"/>
            <a:ext cx="294147" cy="294149"/>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rPr>
              <a:t>H</a:t>
            </a:r>
            <a:endParaRPr lang="en-US" sz="1050" dirty="0">
              <a:solidFill>
                <a:schemeClr val="tx1"/>
              </a:solidFill>
            </a:endParaRPr>
          </a:p>
        </p:txBody>
      </p:sp>
      <p:sp>
        <p:nvSpPr>
          <p:cNvPr id="17" name="Oval 16"/>
          <p:cNvSpPr/>
          <p:nvPr/>
        </p:nvSpPr>
        <p:spPr>
          <a:xfrm>
            <a:off x="2004757" y="1980381"/>
            <a:ext cx="433314" cy="433314"/>
          </a:xfrm>
          <a:prstGeom prst="ellipse">
            <a:avLst/>
          </a:prstGeom>
          <a:gradFill flip="none" rotWithShape="1">
            <a:gsLst>
              <a:gs pos="0">
                <a:srgbClr val="FF1515"/>
              </a:gs>
              <a:gs pos="50000">
                <a:srgbClr val="C00000"/>
              </a:gs>
              <a:gs pos="100000">
                <a:srgbClr val="7A0606"/>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O</a:t>
            </a:r>
            <a:endParaRPr lang="en-US" sz="1200" dirty="0"/>
          </a:p>
        </p:txBody>
      </p:sp>
      <p:sp>
        <p:nvSpPr>
          <p:cNvPr id="18" name="Oval 17"/>
          <p:cNvSpPr/>
          <p:nvPr/>
        </p:nvSpPr>
        <p:spPr>
          <a:xfrm>
            <a:off x="2879329" y="2298684"/>
            <a:ext cx="490245" cy="490245"/>
          </a:xfrm>
          <a:prstGeom prst="ellipse">
            <a:avLst/>
          </a:prstGeom>
          <a:gradFill flip="none" rotWithShape="1">
            <a:gsLst>
              <a:gs pos="0">
                <a:schemeClr val="bg1">
                  <a:lumMod val="85000"/>
                </a:schemeClr>
              </a:gs>
              <a:gs pos="50000">
                <a:schemeClr val="bg1">
                  <a:lumMod val="75000"/>
                </a:schemeClr>
              </a:gs>
              <a:gs pos="100000">
                <a:schemeClr val="tx1">
                  <a:lumMod val="75000"/>
                  <a:lumOff val="2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a:t>
            </a:r>
            <a:endParaRPr lang="en-US" sz="1200" dirty="0">
              <a:solidFill>
                <a:schemeClr val="tx1"/>
              </a:solidFill>
            </a:endParaRPr>
          </a:p>
        </p:txBody>
      </p:sp>
      <p:sp>
        <p:nvSpPr>
          <p:cNvPr id="19" name="Oval 18"/>
          <p:cNvSpPr/>
          <p:nvPr/>
        </p:nvSpPr>
        <p:spPr>
          <a:xfrm>
            <a:off x="3021657" y="2684613"/>
            <a:ext cx="294147" cy="294149"/>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rPr>
              <a:t>H</a:t>
            </a:r>
            <a:endParaRPr lang="en-US" sz="1050" dirty="0">
              <a:solidFill>
                <a:schemeClr val="tx1"/>
              </a:solidFill>
            </a:endParaRPr>
          </a:p>
        </p:txBody>
      </p:sp>
      <p:sp>
        <p:nvSpPr>
          <p:cNvPr id="20" name="Oval 19"/>
          <p:cNvSpPr/>
          <p:nvPr/>
        </p:nvSpPr>
        <p:spPr>
          <a:xfrm>
            <a:off x="2499784" y="2080448"/>
            <a:ext cx="294147" cy="294149"/>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rPr>
              <a:t>H</a:t>
            </a:r>
            <a:endParaRPr lang="en-US" sz="1050" dirty="0">
              <a:solidFill>
                <a:schemeClr val="tx1"/>
              </a:solidFill>
            </a:endParaRPr>
          </a:p>
        </p:txBody>
      </p:sp>
      <p:sp>
        <p:nvSpPr>
          <p:cNvPr id="21" name="Oval 20"/>
          <p:cNvSpPr/>
          <p:nvPr/>
        </p:nvSpPr>
        <p:spPr>
          <a:xfrm>
            <a:off x="2427038" y="2292359"/>
            <a:ext cx="490245" cy="490245"/>
          </a:xfrm>
          <a:prstGeom prst="ellipse">
            <a:avLst/>
          </a:prstGeom>
          <a:gradFill flip="none" rotWithShape="1">
            <a:gsLst>
              <a:gs pos="0">
                <a:schemeClr val="bg1">
                  <a:lumMod val="85000"/>
                </a:schemeClr>
              </a:gs>
              <a:gs pos="50000">
                <a:schemeClr val="bg1">
                  <a:lumMod val="75000"/>
                </a:schemeClr>
              </a:gs>
              <a:gs pos="100000">
                <a:schemeClr val="tx1">
                  <a:lumMod val="75000"/>
                  <a:lumOff val="2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a:t>
            </a:r>
            <a:endParaRPr lang="en-US" sz="1200" dirty="0">
              <a:solidFill>
                <a:schemeClr val="tx1"/>
              </a:solidFill>
            </a:endParaRPr>
          </a:p>
        </p:txBody>
      </p:sp>
      <p:sp>
        <p:nvSpPr>
          <p:cNvPr id="22" name="Oval 21"/>
          <p:cNvSpPr/>
          <p:nvPr/>
        </p:nvSpPr>
        <p:spPr>
          <a:xfrm>
            <a:off x="2474481" y="2678290"/>
            <a:ext cx="294147" cy="294149"/>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rPr>
              <a:t>H</a:t>
            </a:r>
            <a:endParaRPr lang="en-US" sz="1050" dirty="0">
              <a:solidFill>
                <a:schemeClr val="tx1"/>
              </a:solidFill>
            </a:endParaRPr>
          </a:p>
        </p:txBody>
      </p:sp>
      <p:sp>
        <p:nvSpPr>
          <p:cNvPr id="23" name="Oval 22"/>
          <p:cNvSpPr/>
          <p:nvPr/>
        </p:nvSpPr>
        <p:spPr>
          <a:xfrm>
            <a:off x="2907795" y="1980381"/>
            <a:ext cx="433314" cy="433314"/>
          </a:xfrm>
          <a:prstGeom prst="ellipse">
            <a:avLst/>
          </a:prstGeom>
          <a:gradFill flip="none" rotWithShape="1">
            <a:gsLst>
              <a:gs pos="0">
                <a:srgbClr val="FF1515"/>
              </a:gs>
              <a:gs pos="50000">
                <a:srgbClr val="C00000"/>
              </a:gs>
              <a:gs pos="100000">
                <a:srgbClr val="7A0606"/>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O</a:t>
            </a:r>
            <a:endParaRPr lang="en-US" sz="1200" dirty="0"/>
          </a:p>
        </p:txBody>
      </p:sp>
      <p:sp>
        <p:nvSpPr>
          <p:cNvPr id="24" name="Oval 23"/>
          <p:cNvSpPr/>
          <p:nvPr/>
        </p:nvSpPr>
        <p:spPr>
          <a:xfrm>
            <a:off x="3782367" y="2298684"/>
            <a:ext cx="490245" cy="490245"/>
          </a:xfrm>
          <a:prstGeom prst="ellipse">
            <a:avLst/>
          </a:prstGeom>
          <a:gradFill flip="none" rotWithShape="1">
            <a:gsLst>
              <a:gs pos="0">
                <a:schemeClr val="bg1">
                  <a:lumMod val="85000"/>
                </a:schemeClr>
              </a:gs>
              <a:gs pos="50000">
                <a:schemeClr val="bg1">
                  <a:lumMod val="75000"/>
                </a:schemeClr>
              </a:gs>
              <a:gs pos="100000">
                <a:schemeClr val="tx1">
                  <a:lumMod val="75000"/>
                  <a:lumOff val="2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a:t>
            </a:r>
            <a:endParaRPr lang="en-US" sz="1200" dirty="0">
              <a:solidFill>
                <a:schemeClr val="tx1"/>
              </a:solidFill>
            </a:endParaRPr>
          </a:p>
        </p:txBody>
      </p:sp>
      <p:sp>
        <p:nvSpPr>
          <p:cNvPr id="25" name="Oval 24"/>
          <p:cNvSpPr/>
          <p:nvPr/>
        </p:nvSpPr>
        <p:spPr>
          <a:xfrm>
            <a:off x="3924696" y="2684613"/>
            <a:ext cx="294147" cy="294149"/>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rPr>
              <a:t>H</a:t>
            </a:r>
            <a:endParaRPr lang="en-US" sz="1050" dirty="0">
              <a:solidFill>
                <a:schemeClr val="tx1"/>
              </a:solidFill>
            </a:endParaRPr>
          </a:p>
        </p:txBody>
      </p:sp>
      <p:sp>
        <p:nvSpPr>
          <p:cNvPr id="26" name="Oval 25"/>
          <p:cNvSpPr/>
          <p:nvPr/>
        </p:nvSpPr>
        <p:spPr>
          <a:xfrm>
            <a:off x="3402822" y="2080448"/>
            <a:ext cx="294147" cy="294149"/>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rPr>
              <a:t>H</a:t>
            </a:r>
            <a:endParaRPr lang="en-US" sz="1050" dirty="0">
              <a:solidFill>
                <a:schemeClr val="tx1"/>
              </a:solidFill>
            </a:endParaRPr>
          </a:p>
        </p:txBody>
      </p:sp>
      <p:sp>
        <p:nvSpPr>
          <p:cNvPr id="27" name="Oval 26"/>
          <p:cNvSpPr/>
          <p:nvPr/>
        </p:nvSpPr>
        <p:spPr>
          <a:xfrm>
            <a:off x="3330075" y="2292359"/>
            <a:ext cx="490245" cy="490245"/>
          </a:xfrm>
          <a:prstGeom prst="ellipse">
            <a:avLst/>
          </a:prstGeom>
          <a:gradFill flip="none" rotWithShape="1">
            <a:gsLst>
              <a:gs pos="0">
                <a:schemeClr val="bg1">
                  <a:lumMod val="85000"/>
                </a:schemeClr>
              </a:gs>
              <a:gs pos="50000">
                <a:schemeClr val="bg1">
                  <a:lumMod val="75000"/>
                </a:schemeClr>
              </a:gs>
              <a:gs pos="100000">
                <a:schemeClr val="tx1">
                  <a:lumMod val="75000"/>
                  <a:lumOff val="2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a:t>
            </a:r>
            <a:endParaRPr lang="en-US" sz="1200" dirty="0">
              <a:solidFill>
                <a:schemeClr val="tx1"/>
              </a:solidFill>
            </a:endParaRPr>
          </a:p>
        </p:txBody>
      </p:sp>
      <p:sp>
        <p:nvSpPr>
          <p:cNvPr id="28" name="Oval 27"/>
          <p:cNvSpPr/>
          <p:nvPr/>
        </p:nvSpPr>
        <p:spPr>
          <a:xfrm>
            <a:off x="3377519" y="2678290"/>
            <a:ext cx="294147" cy="294149"/>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rPr>
              <a:t>H</a:t>
            </a:r>
            <a:endParaRPr lang="en-US" sz="1050" dirty="0">
              <a:solidFill>
                <a:schemeClr val="tx1"/>
              </a:solidFill>
            </a:endParaRPr>
          </a:p>
        </p:txBody>
      </p:sp>
      <p:sp>
        <p:nvSpPr>
          <p:cNvPr id="29" name="Oval 28"/>
          <p:cNvSpPr/>
          <p:nvPr/>
        </p:nvSpPr>
        <p:spPr>
          <a:xfrm>
            <a:off x="3810832" y="1980381"/>
            <a:ext cx="433314" cy="433314"/>
          </a:xfrm>
          <a:prstGeom prst="ellipse">
            <a:avLst/>
          </a:prstGeom>
          <a:gradFill flip="none" rotWithShape="1">
            <a:gsLst>
              <a:gs pos="0">
                <a:srgbClr val="FF1515"/>
              </a:gs>
              <a:gs pos="50000">
                <a:srgbClr val="C00000"/>
              </a:gs>
              <a:gs pos="100000">
                <a:srgbClr val="7A0606"/>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O</a:t>
            </a:r>
            <a:endParaRPr lang="en-US" sz="1200" dirty="0"/>
          </a:p>
        </p:txBody>
      </p:sp>
      <p:sp>
        <p:nvSpPr>
          <p:cNvPr id="30" name="Oval 29"/>
          <p:cNvSpPr/>
          <p:nvPr/>
        </p:nvSpPr>
        <p:spPr>
          <a:xfrm>
            <a:off x="4685403" y="2298684"/>
            <a:ext cx="490245" cy="490245"/>
          </a:xfrm>
          <a:prstGeom prst="ellipse">
            <a:avLst/>
          </a:prstGeom>
          <a:gradFill flip="none" rotWithShape="1">
            <a:gsLst>
              <a:gs pos="0">
                <a:schemeClr val="bg1">
                  <a:lumMod val="85000"/>
                </a:schemeClr>
              </a:gs>
              <a:gs pos="50000">
                <a:schemeClr val="bg1">
                  <a:lumMod val="75000"/>
                </a:schemeClr>
              </a:gs>
              <a:gs pos="100000">
                <a:schemeClr val="tx1">
                  <a:lumMod val="75000"/>
                  <a:lumOff val="2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a:t>
            </a:r>
            <a:endParaRPr lang="en-US" sz="1200" dirty="0">
              <a:solidFill>
                <a:schemeClr val="tx1"/>
              </a:solidFill>
            </a:endParaRPr>
          </a:p>
        </p:txBody>
      </p:sp>
      <p:sp>
        <p:nvSpPr>
          <p:cNvPr id="31" name="Oval 30"/>
          <p:cNvSpPr/>
          <p:nvPr/>
        </p:nvSpPr>
        <p:spPr>
          <a:xfrm>
            <a:off x="4827732" y="2684613"/>
            <a:ext cx="294147" cy="294149"/>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rPr>
              <a:t>H</a:t>
            </a:r>
            <a:endParaRPr lang="en-US" sz="1050" dirty="0">
              <a:solidFill>
                <a:schemeClr val="tx1"/>
              </a:solidFill>
            </a:endParaRPr>
          </a:p>
        </p:txBody>
      </p:sp>
      <p:sp>
        <p:nvSpPr>
          <p:cNvPr id="32" name="Oval 31"/>
          <p:cNvSpPr/>
          <p:nvPr/>
        </p:nvSpPr>
        <p:spPr>
          <a:xfrm>
            <a:off x="4305859" y="2080448"/>
            <a:ext cx="294147" cy="294149"/>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rPr>
              <a:t>H</a:t>
            </a:r>
            <a:endParaRPr lang="en-US" sz="1050" dirty="0">
              <a:solidFill>
                <a:schemeClr val="tx1"/>
              </a:solidFill>
            </a:endParaRPr>
          </a:p>
        </p:txBody>
      </p:sp>
      <p:sp>
        <p:nvSpPr>
          <p:cNvPr id="33" name="Oval 32"/>
          <p:cNvSpPr/>
          <p:nvPr/>
        </p:nvSpPr>
        <p:spPr>
          <a:xfrm>
            <a:off x="4233113" y="2292359"/>
            <a:ext cx="490245" cy="490245"/>
          </a:xfrm>
          <a:prstGeom prst="ellipse">
            <a:avLst/>
          </a:prstGeom>
          <a:gradFill flip="none" rotWithShape="1">
            <a:gsLst>
              <a:gs pos="0">
                <a:schemeClr val="bg1">
                  <a:lumMod val="85000"/>
                </a:schemeClr>
              </a:gs>
              <a:gs pos="50000">
                <a:schemeClr val="bg1">
                  <a:lumMod val="75000"/>
                </a:schemeClr>
              </a:gs>
              <a:gs pos="100000">
                <a:schemeClr val="tx1">
                  <a:lumMod val="75000"/>
                  <a:lumOff val="2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a:t>
            </a:r>
            <a:endParaRPr lang="en-US" sz="1200" dirty="0">
              <a:solidFill>
                <a:schemeClr val="tx1"/>
              </a:solidFill>
            </a:endParaRPr>
          </a:p>
        </p:txBody>
      </p:sp>
      <p:sp>
        <p:nvSpPr>
          <p:cNvPr id="34" name="Oval 33"/>
          <p:cNvSpPr/>
          <p:nvPr/>
        </p:nvSpPr>
        <p:spPr>
          <a:xfrm>
            <a:off x="4280556" y="2678290"/>
            <a:ext cx="294147" cy="294149"/>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rPr>
              <a:t>H</a:t>
            </a:r>
            <a:endParaRPr lang="en-US" sz="1050" dirty="0">
              <a:solidFill>
                <a:schemeClr val="tx1"/>
              </a:solidFill>
            </a:endParaRPr>
          </a:p>
        </p:txBody>
      </p:sp>
      <p:sp>
        <p:nvSpPr>
          <p:cNvPr id="35" name="Oval 34"/>
          <p:cNvSpPr/>
          <p:nvPr/>
        </p:nvSpPr>
        <p:spPr>
          <a:xfrm>
            <a:off x="4713870" y="1980381"/>
            <a:ext cx="433314" cy="433314"/>
          </a:xfrm>
          <a:prstGeom prst="ellipse">
            <a:avLst/>
          </a:prstGeom>
          <a:gradFill flip="none" rotWithShape="1">
            <a:gsLst>
              <a:gs pos="0">
                <a:srgbClr val="FF1515"/>
              </a:gs>
              <a:gs pos="50000">
                <a:srgbClr val="C00000"/>
              </a:gs>
              <a:gs pos="100000">
                <a:srgbClr val="7A0606"/>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O</a:t>
            </a:r>
            <a:endParaRPr lang="en-US" sz="1200" dirty="0"/>
          </a:p>
        </p:txBody>
      </p:sp>
      <p:sp>
        <p:nvSpPr>
          <p:cNvPr id="36" name="Oval 35"/>
          <p:cNvSpPr/>
          <p:nvPr/>
        </p:nvSpPr>
        <p:spPr>
          <a:xfrm>
            <a:off x="5588442" y="2298684"/>
            <a:ext cx="490245" cy="490245"/>
          </a:xfrm>
          <a:prstGeom prst="ellipse">
            <a:avLst/>
          </a:prstGeom>
          <a:gradFill flip="none" rotWithShape="1">
            <a:gsLst>
              <a:gs pos="0">
                <a:schemeClr val="bg1">
                  <a:lumMod val="85000"/>
                </a:schemeClr>
              </a:gs>
              <a:gs pos="50000">
                <a:schemeClr val="bg1">
                  <a:lumMod val="75000"/>
                </a:schemeClr>
              </a:gs>
              <a:gs pos="100000">
                <a:schemeClr val="tx1">
                  <a:lumMod val="75000"/>
                  <a:lumOff val="2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a:t>
            </a:r>
            <a:endParaRPr lang="en-US" sz="1200" dirty="0">
              <a:solidFill>
                <a:schemeClr val="tx1"/>
              </a:solidFill>
            </a:endParaRPr>
          </a:p>
        </p:txBody>
      </p:sp>
      <p:sp>
        <p:nvSpPr>
          <p:cNvPr id="37" name="Oval 36"/>
          <p:cNvSpPr/>
          <p:nvPr/>
        </p:nvSpPr>
        <p:spPr>
          <a:xfrm>
            <a:off x="5730770" y="2684613"/>
            <a:ext cx="294147" cy="294149"/>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rPr>
              <a:t>H</a:t>
            </a:r>
            <a:endParaRPr lang="en-US" sz="1050" dirty="0">
              <a:solidFill>
                <a:schemeClr val="tx1"/>
              </a:solidFill>
            </a:endParaRPr>
          </a:p>
        </p:txBody>
      </p:sp>
      <p:sp>
        <p:nvSpPr>
          <p:cNvPr id="38" name="Oval 37"/>
          <p:cNvSpPr/>
          <p:nvPr/>
        </p:nvSpPr>
        <p:spPr>
          <a:xfrm>
            <a:off x="5208897" y="2080448"/>
            <a:ext cx="294147" cy="294149"/>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rPr>
              <a:t>H</a:t>
            </a:r>
            <a:endParaRPr lang="en-US" sz="1050" dirty="0">
              <a:solidFill>
                <a:schemeClr val="tx1"/>
              </a:solidFill>
            </a:endParaRPr>
          </a:p>
        </p:txBody>
      </p:sp>
      <p:sp>
        <p:nvSpPr>
          <p:cNvPr id="39" name="Oval 38"/>
          <p:cNvSpPr/>
          <p:nvPr/>
        </p:nvSpPr>
        <p:spPr>
          <a:xfrm>
            <a:off x="5136149" y="2292359"/>
            <a:ext cx="490245" cy="490245"/>
          </a:xfrm>
          <a:prstGeom prst="ellipse">
            <a:avLst/>
          </a:prstGeom>
          <a:gradFill flip="none" rotWithShape="1">
            <a:gsLst>
              <a:gs pos="0">
                <a:schemeClr val="bg1">
                  <a:lumMod val="85000"/>
                </a:schemeClr>
              </a:gs>
              <a:gs pos="50000">
                <a:schemeClr val="bg1">
                  <a:lumMod val="75000"/>
                </a:schemeClr>
              </a:gs>
              <a:gs pos="100000">
                <a:schemeClr val="tx1">
                  <a:lumMod val="75000"/>
                  <a:lumOff val="2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a:t>
            </a:r>
            <a:endParaRPr lang="en-US" sz="1200" dirty="0">
              <a:solidFill>
                <a:schemeClr val="tx1"/>
              </a:solidFill>
            </a:endParaRPr>
          </a:p>
        </p:txBody>
      </p:sp>
      <p:sp>
        <p:nvSpPr>
          <p:cNvPr id="40" name="Oval 39"/>
          <p:cNvSpPr/>
          <p:nvPr/>
        </p:nvSpPr>
        <p:spPr>
          <a:xfrm>
            <a:off x="5183594" y="2678290"/>
            <a:ext cx="294147" cy="294149"/>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rPr>
              <a:t>H</a:t>
            </a:r>
            <a:endParaRPr lang="en-US" sz="1050" dirty="0">
              <a:solidFill>
                <a:schemeClr val="tx1"/>
              </a:solidFill>
            </a:endParaRPr>
          </a:p>
        </p:txBody>
      </p:sp>
      <p:sp>
        <p:nvSpPr>
          <p:cNvPr id="41" name="Oval 40"/>
          <p:cNvSpPr/>
          <p:nvPr/>
        </p:nvSpPr>
        <p:spPr>
          <a:xfrm>
            <a:off x="5616906" y="1980381"/>
            <a:ext cx="433314" cy="433314"/>
          </a:xfrm>
          <a:prstGeom prst="ellipse">
            <a:avLst/>
          </a:prstGeom>
          <a:gradFill flip="none" rotWithShape="1">
            <a:gsLst>
              <a:gs pos="0">
                <a:srgbClr val="FF1515"/>
              </a:gs>
              <a:gs pos="50000">
                <a:srgbClr val="C00000"/>
              </a:gs>
              <a:gs pos="100000">
                <a:srgbClr val="7A0606"/>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O</a:t>
            </a:r>
            <a:endParaRPr lang="en-US" sz="1200" dirty="0"/>
          </a:p>
        </p:txBody>
      </p:sp>
      <p:sp>
        <p:nvSpPr>
          <p:cNvPr id="42" name="Oval 41"/>
          <p:cNvSpPr/>
          <p:nvPr/>
        </p:nvSpPr>
        <p:spPr>
          <a:xfrm>
            <a:off x="6491478" y="2298684"/>
            <a:ext cx="490245" cy="490245"/>
          </a:xfrm>
          <a:prstGeom prst="ellipse">
            <a:avLst/>
          </a:prstGeom>
          <a:gradFill flip="none" rotWithShape="1">
            <a:gsLst>
              <a:gs pos="0">
                <a:schemeClr val="bg1">
                  <a:lumMod val="85000"/>
                </a:schemeClr>
              </a:gs>
              <a:gs pos="50000">
                <a:schemeClr val="bg1">
                  <a:lumMod val="75000"/>
                </a:schemeClr>
              </a:gs>
              <a:gs pos="100000">
                <a:schemeClr val="tx1">
                  <a:lumMod val="75000"/>
                  <a:lumOff val="2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a:t>
            </a:r>
            <a:endParaRPr lang="en-US" sz="1200" dirty="0">
              <a:solidFill>
                <a:schemeClr val="tx1"/>
              </a:solidFill>
            </a:endParaRPr>
          </a:p>
        </p:txBody>
      </p:sp>
      <p:sp>
        <p:nvSpPr>
          <p:cNvPr id="43" name="Oval 42"/>
          <p:cNvSpPr/>
          <p:nvPr/>
        </p:nvSpPr>
        <p:spPr>
          <a:xfrm>
            <a:off x="6633808" y="2684613"/>
            <a:ext cx="294147" cy="294149"/>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rPr>
              <a:t>H</a:t>
            </a:r>
            <a:endParaRPr lang="en-US" sz="1050" dirty="0">
              <a:solidFill>
                <a:schemeClr val="tx1"/>
              </a:solidFill>
            </a:endParaRPr>
          </a:p>
        </p:txBody>
      </p:sp>
      <p:sp>
        <p:nvSpPr>
          <p:cNvPr id="44" name="Oval 43"/>
          <p:cNvSpPr/>
          <p:nvPr/>
        </p:nvSpPr>
        <p:spPr>
          <a:xfrm>
            <a:off x="6111933" y="2080448"/>
            <a:ext cx="294147" cy="294149"/>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rPr>
              <a:t>H</a:t>
            </a:r>
            <a:endParaRPr lang="en-US" sz="1050" dirty="0">
              <a:solidFill>
                <a:schemeClr val="tx1"/>
              </a:solidFill>
            </a:endParaRPr>
          </a:p>
        </p:txBody>
      </p:sp>
      <p:sp>
        <p:nvSpPr>
          <p:cNvPr id="45" name="Oval 44"/>
          <p:cNvSpPr/>
          <p:nvPr/>
        </p:nvSpPr>
        <p:spPr>
          <a:xfrm>
            <a:off x="6039187" y="2292359"/>
            <a:ext cx="490245" cy="490245"/>
          </a:xfrm>
          <a:prstGeom prst="ellipse">
            <a:avLst/>
          </a:prstGeom>
          <a:gradFill flip="none" rotWithShape="1">
            <a:gsLst>
              <a:gs pos="0">
                <a:schemeClr val="bg1">
                  <a:lumMod val="85000"/>
                </a:schemeClr>
              </a:gs>
              <a:gs pos="50000">
                <a:schemeClr val="bg1">
                  <a:lumMod val="75000"/>
                </a:schemeClr>
              </a:gs>
              <a:gs pos="100000">
                <a:schemeClr val="tx1">
                  <a:lumMod val="75000"/>
                  <a:lumOff val="2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a:t>
            </a:r>
            <a:endParaRPr lang="en-US" sz="1200" dirty="0">
              <a:solidFill>
                <a:schemeClr val="tx1"/>
              </a:solidFill>
            </a:endParaRPr>
          </a:p>
        </p:txBody>
      </p:sp>
      <p:sp>
        <p:nvSpPr>
          <p:cNvPr id="46" name="Oval 45"/>
          <p:cNvSpPr/>
          <p:nvPr/>
        </p:nvSpPr>
        <p:spPr>
          <a:xfrm>
            <a:off x="6086630" y="2678290"/>
            <a:ext cx="294147" cy="294149"/>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rPr>
              <a:t>H</a:t>
            </a:r>
            <a:endParaRPr lang="en-US" sz="1050" dirty="0">
              <a:solidFill>
                <a:schemeClr val="tx1"/>
              </a:solidFill>
            </a:endParaRPr>
          </a:p>
        </p:txBody>
      </p:sp>
      <p:sp>
        <p:nvSpPr>
          <p:cNvPr id="47" name="Oval 46"/>
          <p:cNvSpPr/>
          <p:nvPr/>
        </p:nvSpPr>
        <p:spPr>
          <a:xfrm>
            <a:off x="6519945" y="1980381"/>
            <a:ext cx="433314" cy="433314"/>
          </a:xfrm>
          <a:prstGeom prst="ellipse">
            <a:avLst/>
          </a:prstGeom>
          <a:gradFill flip="none" rotWithShape="1">
            <a:gsLst>
              <a:gs pos="0">
                <a:srgbClr val="FF1515"/>
              </a:gs>
              <a:gs pos="50000">
                <a:srgbClr val="C00000"/>
              </a:gs>
              <a:gs pos="100000">
                <a:srgbClr val="7A0606"/>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O</a:t>
            </a:r>
            <a:endParaRPr lang="en-US" sz="1200" dirty="0"/>
          </a:p>
        </p:txBody>
      </p:sp>
      <p:sp>
        <p:nvSpPr>
          <p:cNvPr id="48" name="Oval 47"/>
          <p:cNvSpPr/>
          <p:nvPr/>
        </p:nvSpPr>
        <p:spPr>
          <a:xfrm>
            <a:off x="7394516" y="2298684"/>
            <a:ext cx="490245" cy="490245"/>
          </a:xfrm>
          <a:prstGeom prst="ellipse">
            <a:avLst/>
          </a:prstGeom>
          <a:gradFill flip="none" rotWithShape="1">
            <a:gsLst>
              <a:gs pos="0">
                <a:schemeClr val="bg1">
                  <a:lumMod val="85000"/>
                </a:schemeClr>
              </a:gs>
              <a:gs pos="50000">
                <a:schemeClr val="bg1">
                  <a:lumMod val="75000"/>
                </a:schemeClr>
              </a:gs>
              <a:gs pos="100000">
                <a:schemeClr val="tx1">
                  <a:lumMod val="75000"/>
                  <a:lumOff val="2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a:t>
            </a:r>
            <a:endParaRPr lang="en-US" sz="1200" dirty="0">
              <a:solidFill>
                <a:schemeClr val="tx1"/>
              </a:solidFill>
            </a:endParaRPr>
          </a:p>
        </p:txBody>
      </p:sp>
      <p:sp>
        <p:nvSpPr>
          <p:cNvPr id="49" name="Oval 48"/>
          <p:cNvSpPr/>
          <p:nvPr/>
        </p:nvSpPr>
        <p:spPr>
          <a:xfrm>
            <a:off x="7536845" y="2684613"/>
            <a:ext cx="294147" cy="294149"/>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rPr>
              <a:t>H</a:t>
            </a:r>
            <a:endParaRPr lang="en-US" sz="1050" dirty="0">
              <a:solidFill>
                <a:schemeClr val="tx1"/>
              </a:solidFill>
            </a:endParaRPr>
          </a:p>
        </p:txBody>
      </p:sp>
      <p:sp>
        <p:nvSpPr>
          <p:cNvPr id="50" name="Oval 49"/>
          <p:cNvSpPr/>
          <p:nvPr/>
        </p:nvSpPr>
        <p:spPr>
          <a:xfrm>
            <a:off x="7014972" y="2080448"/>
            <a:ext cx="294147" cy="294149"/>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rPr>
              <a:t>H</a:t>
            </a:r>
            <a:endParaRPr lang="en-US" sz="1050" dirty="0">
              <a:solidFill>
                <a:schemeClr val="tx1"/>
              </a:solidFill>
            </a:endParaRPr>
          </a:p>
        </p:txBody>
      </p:sp>
      <p:sp>
        <p:nvSpPr>
          <p:cNvPr id="51" name="Oval 50"/>
          <p:cNvSpPr/>
          <p:nvPr/>
        </p:nvSpPr>
        <p:spPr>
          <a:xfrm>
            <a:off x="6942224" y="2292359"/>
            <a:ext cx="490245" cy="490245"/>
          </a:xfrm>
          <a:prstGeom prst="ellipse">
            <a:avLst/>
          </a:prstGeom>
          <a:gradFill flip="none" rotWithShape="1">
            <a:gsLst>
              <a:gs pos="0">
                <a:schemeClr val="bg1">
                  <a:lumMod val="85000"/>
                </a:schemeClr>
              </a:gs>
              <a:gs pos="50000">
                <a:schemeClr val="bg1">
                  <a:lumMod val="75000"/>
                </a:schemeClr>
              </a:gs>
              <a:gs pos="100000">
                <a:schemeClr val="tx1">
                  <a:lumMod val="75000"/>
                  <a:lumOff val="2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a:t>
            </a:r>
            <a:endParaRPr lang="en-US" sz="1200" dirty="0">
              <a:solidFill>
                <a:schemeClr val="tx1"/>
              </a:solidFill>
            </a:endParaRPr>
          </a:p>
        </p:txBody>
      </p:sp>
      <p:sp>
        <p:nvSpPr>
          <p:cNvPr id="52" name="Oval 51"/>
          <p:cNvSpPr/>
          <p:nvPr/>
        </p:nvSpPr>
        <p:spPr>
          <a:xfrm>
            <a:off x="6989668" y="2678290"/>
            <a:ext cx="294147" cy="294149"/>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rPr>
              <a:t>H</a:t>
            </a:r>
            <a:endParaRPr lang="en-US" sz="1050" dirty="0">
              <a:solidFill>
                <a:schemeClr val="tx1"/>
              </a:solidFill>
            </a:endParaRPr>
          </a:p>
        </p:txBody>
      </p:sp>
      <p:sp>
        <p:nvSpPr>
          <p:cNvPr id="53" name="Oval 52"/>
          <p:cNvSpPr/>
          <p:nvPr/>
        </p:nvSpPr>
        <p:spPr>
          <a:xfrm>
            <a:off x="7422981" y="1980381"/>
            <a:ext cx="433314" cy="433314"/>
          </a:xfrm>
          <a:prstGeom prst="ellipse">
            <a:avLst/>
          </a:prstGeom>
          <a:gradFill flip="none" rotWithShape="1">
            <a:gsLst>
              <a:gs pos="0">
                <a:srgbClr val="FF1515"/>
              </a:gs>
              <a:gs pos="50000">
                <a:srgbClr val="C00000"/>
              </a:gs>
              <a:gs pos="100000">
                <a:srgbClr val="7A0606"/>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O</a:t>
            </a:r>
            <a:endParaRPr lang="en-US" sz="1200" dirty="0"/>
          </a:p>
        </p:txBody>
      </p:sp>
      <p:sp>
        <p:nvSpPr>
          <p:cNvPr id="54" name="Oval 53"/>
          <p:cNvSpPr/>
          <p:nvPr/>
        </p:nvSpPr>
        <p:spPr>
          <a:xfrm>
            <a:off x="8546613" y="1851628"/>
            <a:ext cx="294147" cy="294149"/>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rPr>
              <a:t>H</a:t>
            </a:r>
            <a:endParaRPr lang="en-US" sz="1050" dirty="0">
              <a:solidFill>
                <a:schemeClr val="tx1"/>
              </a:solidFill>
            </a:endParaRPr>
          </a:p>
        </p:txBody>
      </p:sp>
      <p:sp>
        <p:nvSpPr>
          <p:cNvPr id="55" name="Oval 54"/>
          <p:cNvSpPr/>
          <p:nvPr/>
        </p:nvSpPr>
        <p:spPr>
          <a:xfrm>
            <a:off x="2225349" y="1851628"/>
            <a:ext cx="294147" cy="294149"/>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rPr>
              <a:t>H</a:t>
            </a:r>
            <a:endParaRPr lang="en-US" sz="1050" dirty="0">
              <a:solidFill>
                <a:schemeClr val="tx1"/>
              </a:solidFill>
            </a:endParaRPr>
          </a:p>
        </p:txBody>
      </p:sp>
      <p:sp>
        <p:nvSpPr>
          <p:cNvPr id="56" name="Oval 55"/>
          <p:cNvSpPr/>
          <p:nvPr/>
        </p:nvSpPr>
        <p:spPr>
          <a:xfrm>
            <a:off x="3128387" y="1851628"/>
            <a:ext cx="294147" cy="294149"/>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rPr>
              <a:t>H</a:t>
            </a:r>
            <a:endParaRPr lang="en-US" sz="1050" dirty="0">
              <a:solidFill>
                <a:schemeClr val="tx1"/>
              </a:solidFill>
            </a:endParaRPr>
          </a:p>
        </p:txBody>
      </p:sp>
      <p:sp>
        <p:nvSpPr>
          <p:cNvPr id="57" name="Oval 56"/>
          <p:cNvSpPr/>
          <p:nvPr/>
        </p:nvSpPr>
        <p:spPr>
          <a:xfrm>
            <a:off x="4031424" y="1851628"/>
            <a:ext cx="294147" cy="294149"/>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rPr>
              <a:t>H</a:t>
            </a:r>
            <a:endParaRPr lang="en-US" sz="1050" dirty="0">
              <a:solidFill>
                <a:schemeClr val="tx1"/>
              </a:solidFill>
            </a:endParaRPr>
          </a:p>
        </p:txBody>
      </p:sp>
      <p:sp>
        <p:nvSpPr>
          <p:cNvPr id="58" name="Oval 57"/>
          <p:cNvSpPr/>
          <p:nvPr/>
        </p:nvSpPr>
        <p:spPr>
          <a:xfrm>
            <a:off x="4934462" y="1851628"/>
            <a:ext cx="294147" cy="294149"/>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rPr>
              <a:t>H</a:t>
            </a:r>
            <a:endParaRPr lang="en-US" sz="1050" dirty="0">
              <a:solidFill>
                <a:schemeClr val="tx1"/>
              </a:solidFill>
            </a:endParaRPr>
          </a:p>
        </p:txBody>
      </p:sp>
      <p:sp>
        <p:nvSpPr>
          <p:cNvPr id="59" name="Oval 58"/>
          <p:cNvSpPr/>
          <p:nvPr/>
        </p:nvSpPr>
        <p:spPr>
          <a:xfrm>
            <a:off x="5837498" y="1851628"/>
            <a:ext cx="294147" cy="294149"/>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rPr>
              <a:t>H</a:t>
            </a:r>
            <a:endParaRPr lang="en-US" sz="1050" dirty="0">
              <a:solidFill>
                <a:schemeClr val="tx1"/>
              </a:solidFill>
            </a:endParaRPr>
          </a:p>
        </p:txBody>
      </p:sp>
      <p:sp>
        <p:nvSpPr>
          <p:cNvPr id="60" name="Oval 59"/>
          <p:cNvSpPr/>
          <p:nvPr/>
        </p:nvSpPr>
        <p:spPr>
          <a:xfrm>
            <a:off x="6740537" y="1851628"/>
            <a:ext cx="294147" cy="294149"/>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rPr>
              <a:t>H</a:t>
            </a:r>
            <a:endParaRPr lang="en-US" sz="1050" dirty="0">
              <a:solidFill>
                <a:schemeClr val="tx1"/>
              </a:solidFill>
            </a:endParaRPr>
          </a:p>
        </p:txBody>
      </p:sp>
      <p:sp>
        <p:nvSpPr>
          <p:cNvPr id="61" name="Oval 60"/>
          <p:cNvSpPr/>
          <p:nvPr/>
        </p:nvSpPr>
        <p:spPr>
          <a:xfrm>
            <a:off x="7643573" y="1851628"/>
            <a:ext cx="294147" cy="294149"/>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rPr>
              <a:t>H</a:t>
            </a:r>
            <a:endParaRPr lang="en-US" sz="1050" dirty="0">
              <a:solidFill>
                <a:schemeClr val="tx1"/>
              </a:solidFill>
            </a:endParaRPr>
          </a:p>
        </p:txBody>
      </p:sp>
      <p:sp>
        <p:nvSpPr>
          <p:cNvPr id="62" name="Oval 61"/>
          <p:cNvSpPr/>
          <p:nvPr/>
        </p:nvSpPr>
        <p:spPr>
          <a:xfrm>
            <a:off x="8448394" y="5996116"/>
            <a:ext cx="490245" cy="490245"/>
          </a:xfrm>
          <a:prstGeom prst="ellipse">
            <a:avLst/>
          </a:prstGeom>
          <a:gradFill flip="none" rotWithShape="1">
            <a:gsLst>
              <a:gs pos="0">
                <a:schemeClr val="bg1">
                  <a:lumMod val="85000"/>
                </a:schemeClr>
              </a:gs>
              <a:gs pos="50000">
                <a:schemeClr val="bg1">
                  <a:lumMod val="75000"/>
                </a:schemeClr>
              </a:gs>
              <a:gs pos="100000">
                <a:schemeClr val="tx1">
                  <a:lumMod val="75000"/>
                  <a:lumOff val="2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a:t>
            </a:r>
            <a:endParaRPr lang="en-US" sz="1200" dirty="0">
              <a:solidFill>
                <a:schemeClr val="tx1"/>
              </a:solidFill>
            </a:endParaRPr>
          </a:p>
        </p:txBody>
      </p:sp>
      <p:sp>
        <p:nvSpPr>
          <p:cNvPr id="63" name="Oval 62"/>
          <p:cNvSpPr/>
          <p:nvPr/>
        </p:nvSpPr>
        <p:spPr>
          <a:xfrm>
            <a:off x="8590723" y="6382045"/>
            <a:ext cx="294147" cy="294149"/>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rPr>
              <a:t>H</a:t>
            </a:r>
            <a:endParaRPr lang="en-US" sz="1050" dirty="0">
              <a:solidFill>
                <a:schemeClr val="tx1"/>
              </a:solidFill>
            </a:endParaRPr>
          </a:p>
        </p:txBody>
      </p:sp>
      <p:sp>
        <p:nvSpPr>
          <p:cNvPr id="64" name="Oval 63"/>
          <p:cNvSpPr/>
          <p:nvPr/>
        </p:nvSpPr>
        <p:spPr>
          <a:xfrm>
            <a:off x="8068850" y="5777880"/>
            <a:ext cx="294147" cy="294149"/>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rPr>
              <a:t>H</a:t>
            </a:r>
            <a:endParaRPr lang="en-US" sz="1050" dirty="0">
              <a:solidFill>
                <a:schemeClr val="tx1"/>
              </a:solidFill>
            </a:endParaRPr>
          </a:p>
        </p:txBody>
      </p:sp>
      <p:sp>
        <p:nvSpPr>
          <p:cNvPr id="65" name="Oval 64"/>
          <p:cNvSpPr/>
          <p:nvPr/>
        </p:nvSpPr>
        <p:spPr>
          <a:xfrm>
            <a:off x="7996104" y="5989791"/>
            <a:ext cx="490245" cy="490245"/>
          </a:xfrm>
          <a:prstGeom prst="ellipse">
            <a:avLst/>
          </a:prstGeom>
          <a:gradFill flip="none" rotWithShape="1">
            <a:gsLst>
              <a:gs pos="0">
                <a:schemeClr val="bg1">
                  <a:lumMod val="85000"/>
                </a:schemeClr>
              </a:gs>
              <a:gs pos="50000">
                <a:schemeClr val="bg1">
                  <a:lumMod val="75000"/>
                </a:schemeClr>
              </a:gs>
              <a:gs pos="100000">
                <a:schemeClr val="tx1">
                  <a:lumMod val="75000"/>
                  <a:lumOff val="2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a:t>
            </a:r>
            <a:endParaRPr lang="en-US" sz="1200" dirty="0">
              <a:solidFill>
                <a:schemeClr val="tx1"/>
              </a:solidFill>
            </a:endParaRPr>
          </a:p>
        </p:txBody>
      </p:sp>
      <p:sp>
        <p:nvSpPr>
          <p:cNvPr id="66" name="Oval 65"/>
          <p:cNvSpPr/>
          <p:nvPr/>
        </p:nvSpPr>
        <p:spPr>
          <a:xfrm>
            <a:off x="8043546" y="6375722"/>
            <a:ext cx="294147" cy="294149"/>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rPr>
              <a:t>H</a:t>
            </a:r>
            <a:endParaRPr lang="en-US" sz="1050" dirty="0">
              <a:solidFill>
                <a:schemeClr val="tx1"/>
              </a:solidFill>
            </a:endParaRPr>
          </a:p>
        </p:txBody>
      </p:sp>
      <p:sp>
        <p:nvSpPr>
          <p:cNvPr id="67" name="Oval 66"/>
          <p:cNvSpPr/>
          <p:nvPr/>
        </p:nvSpPr>
        <p:spPr>
          <a:xfrm>
            <a:off x="8476861" y="5677812"/>
            <a:ext cx="433314" cy="433314"/>
          </a:xfrm>
          <a:prstGeom prst="ellipse">
            <a:avLst/>
          </a:prstGeom>
          <a:gradFill flip="none" rotWithShape="1">
            <a:gsLst>
              <a:gs pos="0">
                <a:srgbClr val="FF1515"/>
              </a:gs>
              <a:gs pos="50000">
                <a:srgbClr val="C00000"/>
              </a:gs>
              <a:gs pos="100000">
                <a:srgbClr val="7A0606"/>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O</a:t>
            </a:r>
          </a:p>
        </p:txBody>
      </p:sp>
      <p:sp>
        <p:nvSpPr>
          <p:cNvPr id="68" name="Oval 67"/>
          <p:cNvSpPr/>
          <p:nvPr/>
        </p:nvSpPr>
        <p:spPr>
          <a:xfrm>
            <a:off x="2127132" y="5996116"/>
            <a:ext cx="490245" cy="490245"/>
          </a:xfrm>
          <a:prstGeom prst="ellipse">
            <a:avLst/>
          </a:prstGeom>
          <a:gradFill flip="none" rotWithShape="1">
            <a:gsLst>
              <a:gs pos="0">
                <a:schemeClr val="bg1">
                  <a:lumMod val="85000"/>
                </a:schemeClr>
              </a:gs>
              <a:gs pos="50000">
                <a:schemeClr val="bg1">
                  <a:lumMod val="75000"/>
                </a:schemeClr>
              </a:gs>
              <a:gs pos="100000">
                <a:schemeClr val="tx1">
                  <a:lumMod val="75000"/>
                  <a:lumOff val="2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a:t>
            </a:r>
            <a:endParaRPr lang="en-US" sz="1200" dirty="0">
              <a:solidFill>
                <a:schemeClr val="tx1"/>
              </a:solidFill>
            </a:endParaRPr>
          </a:p>
        </p:txBody>
      </p:sp>
      <p:sp>
        <p:nvSpPr>
          <p:cNvPr id="69" name="Oval 68"/>
          <p:cNvSpPr/>
          <p:nvPr/>
        </p:nvSpPr>
        <p:spPr>
          <a:xfrm>
            <a:off x="2269461" y="6382045"/>
            <a:ext cx="294147" cy="294149"/>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rPr>
              <a:t>H</a:t>
            </a:r>
            <a:endParaRPr lang="en-US" sz="1050" dirty="0">
              <a:solidFill>
                <a:schemeClr val="tx1"/>
              </a:solidFill>
            </a:endParaRPr>
          </a:p>
        </p:txBody>
      </p:sp>
      <p:sp>
        <p:nvSpPr>
          <p:cNvPr id="70" name="Oval 69"/>
          <p:cNvSpPr/>
          <p:nvPr/>
        </p:nvSpPr>
        <p:spPr>
          <a:xfrm>
            <a:off x="1747588" y="5777880"/>
            <a:ext cx="294147" cy="294149"/>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rPr>
              <a:t>H</a:t>
            </a:r>
            <a:endParaRPr lang="en-US" sz="1050" dirty="0">
              <a:solidFill>
                <a:schemeClr val="tx1"/>
              </a:solidFill>
            </a:endParaRPr>
          </a:p>
        </p:txBody>
      </p:sp>
      <p:sp>
        <p:nvSpPr>
          <p:cNvPr id="71" name="Oval 70"/>
          <p:cNvSpPr/>
          <p:nvPr/>
        </p:nvSpPr>
        <p:spPr>
          <a:xfrm>
            <a:off x="1674840" y="5989791"/>
            <a:ext cx="490245" cy="490245"/>
          </a:xfrm>
          <a:prstGeom prst="ellipse">
            <a:avLst/>
          </a:prstGeom>
          <a:gradFill flip="none" rotWithShape="1">
            <a:gsLst>
              <a:gs pos="0">
                <a:schemeClr val="bg1">
                  <a:lumMod val="85000"/>
                </a:schemeClr>
              </a:gs>
              <a:gs pos="50000">
                <a:schemeClr val="bg1">
                  <a:lumMod val="75000"/>
                </a:schemeClr>
              </a:gs>
              <a:gs pos="100000">
                <a:schemeClr val="tx1">
                  <a:lumMod val="75000"/>
                  <a:lumOff val="2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a:t>
            </a:r>
            <a:endParaRPr lang="en-US" sz="1200" dirty="0">
              <a:solidFill>
                <a:schemeClr val="tx1"/>
              </a:solidFill>
            </a:endParaRPr>
          </a:p>
        </p:txBody>
      </p:sp>
      <p:sp>
        <p:nvSpPr>
          <p:cNvPr id="72" name="Oval 71"/>
          <p:cNvSpPr/>
          <p:nvPr/>
        </p:nvSpPr>
        <p:spPr>
          <a:xfrm>
            <a:off x="1722285" y="6375722"/>
            <a:ext cx="294147" cy="294149"/>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rPr>
              <a:t>H</a:t>
            </a:r>
            <a:endParaRPr lang="en-US" sz="1050" dirty="0">
              <a:solidFill>
                <a:schemeClr val="tx1"/>
              </a:solidFill>
            </a:endParaRPr>
          </a:p>
        </p:txBody>
      </p:sp>
      <p:sp>
        <p:nvSpPr>
          <p:cNvPr id="73" name="Oval 72"/>
          <p:cNvSpPr/>
          <p:nvPr/>
        </p:nvSpPr>
        <p:spPr>
          <a:xfrm>
            <a:off x="2155597" y="5677812"/>
            <a:ext cx="433314" cy="433314"/>
          </a:xfrm>
          <a:prstGeom prst="ellipse">
            <a:avLst/>
          </a:prstGeom>
          <a:gradFill flip="none" rotWithShape="1">
            <a:gsLst>
              <a:gs pos="0">
                <a:srgbClr val="FF1515"/>
              </a:gs>
              <a:gs pos="50000">
                <a:srgbClr val="C00000"/>
              </a:gs>
              <a:gs pos="100000">
                <a:srgbClr val="7A0606"/>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O</a:t>
            </a:r>
          </a:p>
        </p:txBody>
      </p:sp>
      <p:sp>
        <p:nvSpPr>
          <p:cNvPr id="74" name="Oval 73"/>
          <p:cNvSpPr/>
          <p:nvPr/>
        </p:nvSpPr>
        <p:spPr>
          <a:xfrm>
            <a:off x="3030169" y="5996116"/>
            <a:ext cx="490245" cy="490245"/>
          </a:xfrm>
          <a:prstGeom prst="ellipse">
            <a:avLst/>
          </a:prstGeom>
          <a:gradFill flip="none" rotWithShape="1">
            <a:gsLst>
              <a:gs pos="0">
                <a:schemeClr val="bg1">
                  <a:lumMod val="85000"/>
                </a:schemeClr>
              </a:gs>
              <a:gs pos="50000">
                <a:schemeClr val="bg1">
                  <a:lumMod val="75000"/>
                </a:schemeClr>
              </a:gs>
              <a:gs pos="100000">
                <a:schemeClr val="tx1">
                  <a:lumMod val="75000"/>
                  <a:lumOff val="2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a:t>
            </a:r>
            <a:endParaRPr lang="en-US" sz="1200" dirty="0">
              <a:solidFill>
                <a:schemeClr val="tx1"/>
              </a:solidFill>
            </a:endParaRPr>
          </a:p>
        </p:txBody>
      </p:sp>
      <p:sp>
        <p:nvSpPr>
          <p:cNvPr id="75" name="Oval 74"/>
          <p:cNvSpPr/>
          <p:nvPr/>
        </p:nvSpPr>
        <p:spPr>
          <a:xfrm>
            <a:off x="3172497" y="6382045"/>
            <a:ext cx="294147" cy="294149"/>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rPr>
              <a:t>H</a:t>
            </a:r>
            <a:endParaRPr lang="en-US" sz="1050" dirty="0">
              <a:solidFill>
                <a:schemeClr val="tx1"/>
              </a:solidFill>
            </a:endParaRPr>
          </a:p>
        </p:txBody>
      </p:sp>
      <p:sp>
        <p:nvSpPr>
          <p:cNvPr id="76" name="Oval 75"/>
          <p:cNvSpPr/>
          <p:nvPr/>
        </p:nvSpPr>
        <p:spPr>
          <a:xfrm>
            <a:off x="2650624" y="5777880"/>
            <a:ext cx="294147" cy="294149"/>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rPr>
              <a:t>H</a:t>
            </a:r>
            <a:endParaRPr lang="en-US" sz="1050" dirty="0">
              <a:solidFill>
                <a:schemeClr val="tx1"/>
              </a:solidFill>
            </a:endParaRPr>
          </a:p>
        </p:txBody>
      </p:sp>
      <p:sp>
        <p:nvSpPr>
          <p:cNvPr id="77" name="Oval 76"/>
          <p:cNvSpPr/>
          <p:nvPr/>
        </p:nvSpPr>
        <p:spPr>
          <a:xfrm>
            <a:off x="2577878" y="5989791"/>
            <a:ext cx="490245" cy="490245"/>
          </a:xfrm>
          <a:prstGeom prst="ellipse">
            <a:avLst/>
          </a:prstGeom>
          <a:gradFill flip="none" rotWithShape="1">
            <a:gsLst>
              <a:gs pos="0">
                <a:schemeClr val="bg1">
                  <a:lumMod val="85000"/>
                </a:schemeClr>
              </a:gs>
              <a:gs pos="50000">
                <a:schemeClr val="bg1">
                  <a:lumMod val="75000"/>
                </a:schemeClr>
              </a:gs>
              <a:gs pos="100000">
                <a:schemeClr val="tx1">
                  <a:lumMod val="75000"/>
                  <a:lumOff val="2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a:t>
            </a:r>
            <a:endParaRPr lang="en-US" sz="1200" dirty="0">
              <a:solidFill>
                <a:schemeClr val="tx1"/>
              </a:solidFill>
            </a:endParaRPr>
          </a:p>
        </p:txBody>
      </p:sp>
      <p:sp>
        <p:nvSpPr>
          <p:cNvPr id="78" name="Oval 77"/>
          <p:cNvSpPr/>
          <p:nvPr/>
        </p:nvSpPr>
        <p:spPr>
          <a:xfrm>
            <a:off x="2625321" y="6375722"/>
            <a:ext cx="294147" cy="294149"/>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rPr>
              <a:t>H</a:t>
            </a:r>
            <a:endParaRPr lang="en-US" sz="1050" dirty="0">
              <a:solidFill>
                <a:schemeClr val="tx1"/>
              </a:solidFill>
            </a:endParaRPr>
          </a:p>
        </p:txBody>
      </p:sp>
      <p:sp>
        <p:nvSpPr>
          <p:cNvPr id="79" name="Oval 78"/>
          <p:cNvSpPr/>
          <p:nvPr/>
        </p:nvSpPr>
        <p:spPr>
          <a:xfrm>
            <a:off x="3058635" y="5677812"/>
            <a:ext cx="433314" cy="433314"/>
          </a:xfrm>
          <a:prstGeom prst="ellipse">
            <a:avLst/>
          </a:prstGeom>
          <a:gradFill flip="none" rotWithShape="1">
            <a:gsLst>
              <a:gs pos="0">
                <a:srgbClr val="FF1515"/>
              </a:gs>
              <a:gs pos="50000">
                <a:srgbClr val="C00000"/>
              </a:gs>
              <a:gs pos="100000">
                <a:srgbClr val="7A0606"/>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O</a:t>
            </a:r>
          </a:p>
        </p:txBody>
      </p:sp>
      <p:sp>
        <p:nvSpPr>
          <p:cNvPr id="80" name="Oval 79"/>
          <p:cNvSpPr/>
          <p:nvPr/>
        </p:nvSpPr>
        <p:spPr>
          <a:xfrm>
            <a:off x="3933207" y="5996116"/>
            <a:ext cx="490245" cy="490245"/>
          </a:xfrm>
          <a:prstGeom prst="ellipse">
            <a:avLst/>
          </a:prstGeom>
          <a:gradFill flip="none" rotWithShape="1">
            <a:gsLst>
              <a:gs pos="0">
                <a:schemeClr val="bg1">
                  <a:lumMod val="85000"/>
                </a:schemeClr>
              </a:gs>
              <a:gs pos="50000">
                <a:schemeClr val="bg1">
                  <a:lumMod val="75000"/>
                </a:schemeClr>
              </a:gs>
              <a:gs pos="100000">
                <a:schemeClr val="tx1">
                  <a:lumMod val="75000"/>
                  <a:lumOff val="2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a:t>
            </a:r>
            <a:endParaRPr lang="en-US" sz="1200" dirty="0">
              <a:solidFill>
                <a:schemeClr val="tx1"/>
              </a:solidFill>
            </a:endParaRPr>
          </a:p>
        </p:txBody>
      </p:sp>
      <p:sp>
        <p:nvSpPr>
          <p:cNvPr id="81" name="Oval 80"/>
          <p:cNvSpPr/>
          <p:nvPr/>
        </p:nvSpPr>
        <p:spPr>
          <a:xfrm>
            <a:off x="4075536" y="6382045"/>
            <a:ext cx="294147" cy="294149"/>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rPr>
              <a:t>H</a:t>
            </a:r>
            <a:endParaRPr lang="en-US" sz="1050" dirty="0">
              <a:solidFill>
                <a:schemeClr val="tx1"/>
              </a:solidFill>
            </a:endParaRPr>
          </a:p>
        </p:txBody>
      </p:sp>
      <p:sp>
        <p:nvSpPr>
          <p:cNvPr id="82" name="Oval 81"/>
          <p:cNvSpPr/>
          <p:nvPr/>
        </p:nvSpPr>
        <p:spPr>
          <a:xfrm>
            <a:off x="3553662" y="5777880"/>
            <a:ext cx="294147" cy="294149"/>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rPr>
              <a:t>H</a:t>
            </a:r>
            <a:endParaRPr lang="en-US" sz="1050" dirty="0">
              <a:solidFill>
                <a:schemeClr val="tx1"/>
              </a:solidFill>
            </a:endParaRPr>
          </a:p>
        </p:txBody>
      </p:sp>
      <p:sp>
        <p:nvSpPr>
          <p:cNvPr id="83" name="Oval 82"/>
          <p:cNvSpPr/>
          <p:nvPr/>
        </p:nvSpPr>
        <p:spPr>
          <a:xfrm>
            <a:off x="3480914" y="5989791"/>
            <a:ext cx="490245" cy="490245"/>
          </a:xfrm>
          <a:prstGeom prst="ellipse">
            <a:avLst/>
          </a:prstGeom>
          <a:gradFill flip="none" rotWithShape="1">
            <a:gsLst>
              <a:gs pos="0">
                <a:schemeClr val="bg1">
                  <a:lumMod val="85000"/>
                </a:schemeClr>
              </a:gs>
              <a:gs pos="50000">
                <a:schemeClr val="bg1">
                  <a:lumMod val="75000"/>
                </a:schemeClr>
              </a:gs>
              <a:gs pos="100000">
                <a:schemeClr val="tx1">
                  <a:lumMod val="75000"/>
                  <a:lumOff val="2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a:t>
            </a:r>
            <a:endParaRPr lang="en-US" sz="1200" dirty="0">
              <a:solidFill>
                <a:schemeClr val="tx1"/>
              </a:solidFill>
            </a:endParaRPr>
          </a:p>
        </p:txBody>
      </p:sp>
      <p:sp>
        <p:nvSpPr>
          <p:cNvPr id="84" name="Oval 83"/>
          <p:cNvSpPr/>
          <p:nvPr/>
        </p:nvSpPr>
        <p:spPr>
          <a:xfrm>
            <a:off x="3528359" y="6375722"/>
            <a:ext cx="294147" cy="294149"/>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rPr>
              <a:t>H</a:t>
            </a:r>
            <a:endParaRPr lang="en-US" sz="1050" dirty="0">
              <a:solidFill>
                <a:schemeClr val="tx1"/>
              </a:solidFill>
            </a:endParaRPr>
          </a:p>
        </p:txBody>
      </p:sp>
      <p:sp>
        <p:nvSpPr>
          <p:cNvPr id="85" name="Oval 84"/>
          <p:cNvSpPr/>
          <p:nvPr/>
        </p:nvSpPr>
        <p:spPr>
          <a:xfrm>
            <a:off x="3961672" y="5677812"/>
            <a:ext cx="433314" cy="433314"/>
          </a:xfrm>
          <a:prstGeom prst="ellipse">
            <a:avLst/>
          </a:prstGeom>
          <a:gradFill flip="none" rotWithShape="1">
            <a:gsLst>
              <a:gs pos="0">
                <a:srgbClr val="FF1515"/>
              </a:gs>
              <a:gs pos="50000">
                <a:srgbClr val="C00000"/>
              </a:gs>
              <a:gs pos="100000">
                <a:srgbClr val="7A0606"/>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O</a:t>
            </a:r>
          </a:p>
        </p:txBody>
      </p:sp>
      <p:sp>
        <p:nvSpPr>
          <p:cNvPr id="86" name="Oval 85"/>
          <p:cNvSpPr/>
          <p:nvPr/>
        </p:nvSpPr>
        <p:spPr>
          <a:xfrm>
            <a:off x="4836243" y="5996116"/>
            <a:ext cx="490245" cy="490245"/>
          </a:xfrm>
          <a:prstGeom prst="ellipse">
            <a:avLst/>
          </a:prstGeom>
          <a:gradFill flip="none" rotWithShape="1">
            <a:gsLst>
              <a:gs pos="0">
                <a:schemeClr val="bg1">
                  <a:lumMod val="85000"/>
                </a:schemeClr>
              </a:gs>
              <a:gs pos="50000">
                <a:schemeClr val="bg1">
                  <a:lumMod val="75000"/>
                </a:schemeClr>
              </a:gs>
              <a:gs pos="100000">
                <a:schemeClr val="tx1">
                  <a:lumMod val="75000"/>
                  <a:lumOff val="2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a:t>
            </a:r>
            <a:endParaRPr lang="en-US" sz="1200" dirty="0">
              <a:solidFill>
                <a:schemeClr val="tx1"/>
              </a:solidFill>
            </a:endParaRPr>
          </a:p>
        </p:txBody>
      </p:sp>
      <p:sp>
        <p:nvSpPr>
          <p:cNvPr id="87" name="Oval 86"/>
          <p:cNvSpPr/>
          <p:nvPr/>
        </p:nvSpPr>
        <p:spPr>
          <a:xfrm>
            <a:off x="4978572" y="6382045"/>
            <a:ext cx="294147" cy="294149"/>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rPr>
              <a:t>H</a:t>
            </a:r>
            <a:endParaRPr lang="en-US" sz="1050" dirty="0">
              <a:solidFill>
                <a:schemeClr val="tx1"/>
              </a:solidFill>
            </a:endParaRPr>
          </a:p>
        </p:txBody>
      </p:sp>
      <p:sp>
        <p:nvSpPr>
          <p:cNvPr id="88" name="Oval 87"/>
          <p:cNvSpPr/>
          <p:nvPr/>
        </p:nvSpPr>
        <p:spPr>
          <a:xfrm>
            <a:off x="4456699" y="5777880"/>
            <a:ext cx="294147" cy="294149"/>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rPr>
              <a:t>H</a:t>
            </a:r>
            <a:endParaRPr lang="en-US" sz="1050" dirty="0">
              <a:solidFill>
                <a:schemeClr val="tx1"/>
              </a:solidFill>
            </a:endParaRPr>
          </a:p>
        </p:txBody>
      </p:sp>
      <p:sp>
        <p:nvSpPr>
          <p:cNvPr id="89" name="Oval 88"/>
          <p:cNvSpPr/>
          <p:nvPr/>
        </p:nvSpPr>
        <p:spPr>
          <a:xfrm>
            <a:off x="4383953" y="5989791"/>
            <a:ext cx="490245" cy="490245"/>
          </a:xfrm>
          <a:prstGeom prst="ellipse">
            <a:avLst/>
          </a:prstGeom>
          <a:gradFill flip="none" rotWithShape="1">
            <a:gsLst>
              <a:gs pos="0">
                <a:schemeClr val="bg1">
                  <a:lumMod val="85000"/>
                </a:schemeClr>
              </a:gs>
              <a:gs pos="50000">
                <a:schemeClr val="bg1">
                  <a:lumMod val="75000"/>
                </a:schemeClr>
              </a:gs>
              <a:gs pos="100000">
                <a:schemeClr val="tx1">
                  <a:lumMod val="75000"/>
                  <a:lumOff val="2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a:t>
            </a:r>
            <a:endParaRPr lang="en-US" sz="1200" dirty="0">
              <a:solidFill>
                <a:schemeClr val="tx1"/>
              </a:solidFill>
            </a:endParaRPr>
          </a:p>
        </p:txBody>
      </p:sp>
      <p:sp>
        <p:nvSpPr>
          <p:cNvPr id="90" name="Oval 89"/>
          <p:cNvSpPr/>
          <p:nvPr/>
        </p:nvSpPr>
        <p:spPr>
          <a:xfrm>
            <a:off x="4431396" y="6375722"/>
            <a:ext cx="294147" cy="294149"/>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rPr>
              <a:t>H</a:t>
            </a:r>
            <a:endParaRPr lang="en-US" sz="1050" dirty="0">
              <a:solidFill>
                <a:schemeClr val="tx1"/>
              </a:solidFill>
            </a:endParaRPr>
          </a:p>
        </p:txBody>
      </p:sp>
      <p:sp>
        <p:nvSpPr>
          <p:cNvPr id="91" name="Oval 90"/>
          <p:cNvSpPr/>
          <p:nvPr/>
        </p:nvSpPr>
        <p:spPr>
          <a:xfrm>
            <a:off x="4864710" y="5677812"/>
            <a:ext cx="433314" cy="433314"/>
          </a:xfrm>
          <a:prstGeom prst="ellipse">
            <a:avLst/>
          </a:prstGeom>
          <a:gradFill flip="none" rotWithShape="1">
            <a:gsLst>
              <a:gs pos="0">
                <a:srgbClr val="FF1515"/>
              </a:gs>
              <a:gs pos="50000">
                <a:srgbClr val="C00000"/>
              </a:gs>
              <a:gs pos="100000">
                <a:srgbClr val="7A0606"/>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O</a:t>
            </a:r>
          </a:p>
        </p:txBody>
      </p:sp>
      <p:sp>
        <p:nvSpPr>
          <p:cNvPr id="92" name="Oval 91"/>
          <p:cNvSpPr/>
          <p:nvPr/>
        </p:nvSpPr>
        <p:spPr>
          <a:xfrm>
            <a:off x="5739282" y="5996116"/>
            <a:ext cx="490245" cy="490245"/>
          </a:xfrm>
          <a:prstGeom prst="ellipse">
            <a:avLst/>
          </a:prstGeom>
          <a:gradFill flip="none" rotWithShape="1">
            <a:gsLst>
              <a:gs pos="0">
                <a:schemeClr val="bg1">
                  <a:lumMod val="85000"/>
                </a:schemeClr>
              </a:gs>
              <a:gs pos="50000">
                <a:schemeClr val="bg1">
                  <a:lumMod val="75000"/>
                </a:schemeClr>
              </a:gs>
              <a:gs pos="100000">
                <a:schemeClr val="tx1">
                  <a:lumMod val="75000"/>
                  <a:lumOff val="2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a:t>
            </a:r>
            <a:endParaRPr lang="en-US" sz="1200" dirty="0">
              <a:solidFill>
                <a:schemeClr val="tx1"/>
              </a:solidFill>
            </a:endParaRPr>
          </a:p>
        </p:txBody>
      </p:sp>
      <p:sp>
        <p:nvSpPr>
          <p:cNvPr id="93" name="Oval 92"/>
          <p:cNvSpPr/>
          <p:nvPr/>
        </p:nvSpPr>
        <p:spPr>
          <a:xfrm>
            <a:off x="5881610" y="6382045"/>
            <a:ext cx="294147" cy="294149"/>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rPr>
              <a:t>H</a:t>
            </a:r>
            <a:endParaRPr lang="en-US" sz="1050" dirty="0">
              <a:solidFill>
                <a:schemeClr val="tx1"/>
              </a:solidFill>
            </a:endParaRPr>
          </a:p>
        </p:txBody>
      </p:sp>
      <p:sp>
        <p:nvSpPr>
          <p:cNvPr id="94" name="Oval 93"/>
          <p:cNvSpPr/>
          <p:nvPr/>
        </p:nvSpPr>
        <p:spPr>
          <a:xfrm>
            <a:off x="5359737" y="5777880"/>
            <a:ext cx="294147" cy="294149"/>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rPr>
              <a:t>H</a:t>
            </a:r>
            <a:endParaRPr lang="en-US" sz="1050" dirty="0">
              <a:solidFill>
                <a:schemeClr val="tx1"/>
              </a:solidFill>
            </a:endParaRPr>
          </a:p>
        </p:txBody>
      </p:sp>
      <p:sp>
        <p:nvSpPr>
          <p:cNvPr id="95" name="Oval 94"/>
          <p:cNvSpPr/>
          <p:nvPr/>
        </p:nvSpPr>
        <p:spPr>
          <a:xfrm>
            <a:off x="5286989" y="5989791"/>
            <a:ext cx="490245" cy="490245"/>
          </a:xfrm>
          <a:prstGeom prst="ellipse">
            <a:avLst/>
          </a:prstGeom>
          <a:gradFill flip="none" rotWithShape="1">
            <a:gsLst>
              <a:gs pos="0">
                <a:schemeClr val="bg1">
                  <a:lumMod val="85000"/>
                </a:schemeClr>
              </a:gs>
              <a:gs pos="50000">
                <a:schemeClr val="bg1">
                  <a:lumMod val="75000"/>
                </a:schemeClr>
              </a:gs>
              <a:gs pos="100000">
                <a:schemeClr val="tx1">
                  <a:lumMod val="75000"/>
                  <a:lumOff val="2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a:t>
            </a:r>
            <a:endParaRPr lang="en-US" sz="1200" dirty="0">
              <a:solidFill>
                <a:schemeClr val="tx1"/>
              </a:solidFill>
            </a:endParaRPr>
          </a:p>
        </p:txBody>
      </p:sp>
      <p:sp>
        <p:nvSpPr>
          <p:cNvPr id="96" name="Oval 95"/>
          <p:cNvSpPr/>
          <p:nvPr/>
        </p:nvSpPr>
        <p:spPr>
          <a:xfrm>
            <a:off x="5334434" y="6375722"/>
            <a:ext cx="294147" cy="294149"/>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rPr>
              <a:t>H</a:t>
            </a:r>
            <a:endParaRPr lang="en-US" sz="1050" dirty="0">
              <a:solidFill>
                <a:schemeClr val="tx1"/>
              </a:solidFill>
            </a:endParaRPr>
          </a:p>
        </p:txBody>
      </p:sp>
      <p:sp>
        <p:nvSpPr>
          <p:cNvPr id="97" name="Oval 96"/>
          <p:cNvSpPr/>
          <p:nvPr/>
        </p:nvSpPr>
        <p:spPr>
          <a:xfrm>
            <a:off x="5767746" y="5677812"/>
            <a:ext cx="433314" cy="433314"/>
          </a:xfrm>
          <a:prstGeom prst="ellipse">
            <a:avLst/>
          </a:prstGeom>
          <a:gradFill flip="none" rotWithShape="1">
            <a:gsLst>
              <a:gs pos="0">
                <a:srgbClr val="FF1515"/>
              </a:gs>
              <a:gs pos="50000">
                <a:srgbClr val="C00000"/>
              </a:gs>
              <a:gs pos="100000">
                <a:srgbClr val="7A0606"/>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O</a:t>
            </a:r>
          </a:p>
        </p:txBody>
      </p:sp>
      <p:sp>
        <p:nvSpPr>
          <p:cNvPr id="98" name="Oval 97"/>
          <p:cNvSpPr/>
          <p:nvPr/>
        </p:nvSpPr>
        <p:spPr>
          <a:xfrm>
            <a:off x="6642318" y="5996116"/>
            <a:ext cx="490245" cy="490245"/>
          </a:xfrm>
          <a:prstGeom prst="ellipse">
            <a:avLst/>
          </a:prstGeom>
          <a:gradFill flip="none" rotWithShape="1">
            <a:gsLst>
              <a:gs pos="0">
                <a:schemeClr val="bg1">
                  <a:lumMod val="85000"/>
                </a:schemeClr>
              </a:gs>
              <a:gs pos="50000">
                <a:schemeClr val="bg1">
                  <a:lumMod val="75000"/>
                </a:schemeClr>
              </a:gs>
              <a:gs pos="100000">
                <a:schemeClr val="tx1">
                  <a:lumMod val="75000"/>
                  <a:lumOff val="2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a:t>
            </a:r>
            <a:endParaRPr lang="en-US" sz="1200" dirty="0">
              <a:solidFill>
                <a:schemeClr val="tx1"/>
              </a:solidFill>
            </a:endParaRPr>
          </a:p>
        </p:txBody>
      </p:sp>
      <p:sp>
        <p:nvSpPr>
          <p:cNvPr id="99" name="Oval 98"/>
          <p:cNvSpPr/>
          <p:nvPr/>
        </p:nvSpPr>
        <p:spPr>
          <a:xfrm>
            <a:off x="6784648" y="6382045"/>
            <a:ext cx="294147" cy="294149"/>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rPr>
              <a:t>H</a:t>
            </a:r>
            <a:endParaRPr lang="en-US" sz="1050" dirty="0">
              <a:solidFill>
                <a:schemeClr val="tx1"/>
              </a:solidFill>
            </a:endParaRPr>
          </a:p>
        </p:txBody>
      </p:sp>
      <p:sp>
        <p:nvSpPr>
          <p:cNvPr id="100" name="Oval 99"/>
          <p:cNvSpPr/>
          <p:nvPr/>
        </p:nvSpPr>
        <p:spPr>
          <a:xfrm>
            <a:off x="6262773" y="5777880"/>
            <a:ext cx="294147" cy="294149"/>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rPr>
              <a:t>H</a:t>
            </a:r>
            <a:endParaRPr lang="en-US" sz="1050" dirty="0">
              <a:solidFill>
                <a:schemeClr val="tx1"/>
              </a:solidFill>
            </a:endParaRPr>
          </a:p>
        </p:txBody>
      </p:sp>
      <p:sp>
        <p:nvSpPr>
          <p:cNvPr id="101" name="Oval 100"/>
          <p:cNvSpPr/>
          <p:nvPr/>
        </p:nvSpPr>
        <p:spPr>
          <a:xfrm>
            <a:off x="6190027" y="5989791"/>
            <a:ext cx="490245" cy="490245"/>
          </a:xfrm>
          <a:prstGeom prst="ellipse">
            <a:avLst/>
          </a:prstGeom>
          <a:gradFill flip="none" rotWithShape="1">
            <a:gsLst>
              <a:gs pos="0">
                <a:schemeClr val="bg1">
                  <a:lumMod val="85000"/>
                </a:schemeClr>
              </a:gs>
              <a:gs pos="50000">
                <a:schemeClr val="bg1">
                  <a:lumMod val="75000"/>
                </a:schemeClr>
              </a:gs>
              <a:gs pos="100000">
                <a:schemeClr val="tx1">
                  <a:lumMod val="75000"/>
                  <a:lumOff val="2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a:t>
            </a:r>
            <a:endParaRPr lang="en-US" sz="1200" dirty="0">
              <a:solidFill>
                <a:schemeClr val="tx1"/>
              </a:solidFill>
            </a:endParaRPr>
          </a:p>
        </p:txBody>
      </p:sp>
      <p:sp>
        <p:nvSpPr>
          <p:cNvPr id="102" name="Oval 101"/>
          <p:cNvSpPr/>
          <p:nvPr/>
        </p:nvSpPr>
        <p:spPr>
          <a:xfrm>
            <a:off x="6237470" y="6375722"/>
            <a:ext cx="294147" cy="294149"/>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rPr>
              <a:t>H</a:t>
            </a:r>
            <a:endParaRPr lang="en-US" sz="1050" dirty="0">
              <a:solidFill>
                <a:schemeClr val="tx1"/>
              </a:solidFill>
            </a:endParaRPr>
          </a:p>
        </p:txBody>
      </p:sp>
      <p:sp>
        <p:nvSpPr>
          <p:cNvPr id="103" name="Oval 102"/>
          <p:cNvSpPr/>
          <p:nvPr/>
        </p:nvSpPr>
        <p:spPr>
          <a:xfrm>
            <a:off x="6670784" y="5677812"/>
            <a:ext cx="433314" cy="433314"/>
          </a:xfrm>
          <a:prstGeom prst="ellipse">
            <a:avLst/>
          </a:prstGeom>
          <a:gradFill flip="none" rotWithShape="1">
            <a:gsLst>
              <a:gs pos="0">
                <a:srgbClr val="FF1515"/>
              </a:gs>
              <a:gs pos="50000">
                <a:srgbClr val="C00000"/>
              </a:gs>
              <a:gs pos="100000">
                <a:srgbClr val="7A0606"/>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O</a:t>
            </a:r>
          </a:p>
        </p:txBody>
      </p:sp>
      <p:sp>
        <p:nvSpPr>
          <p:cNvPr id="104" name="Oval 103"/>
          <p:cNvSpPr/>
          <p:nvPr/>
        </p:nvSpPr>
        <p:spPr>
          <a:xfrm>
            <a:off x="7545356" y="5996116"/>
            <a:ext cx="490245" cy="490245"/>
          </a:xfrm>
          <a:prstGeom prst="ellipse">
            <a:avLst/>
          </a:prstGeom>
          <a:gradFill flip="none" rotWithShape="1">
            <a:gsLst>
              <a:gs pos="0">
                <a:schemeClr val="bg1">
                  <a:lumMod val="85000"/>
                </a:schemeClr>
              </a:gs>
              <a:gs pos="50000">
                <a:schemeClr val="bg1">
                  <a:lumMod val="75000"/>
                </a:schemeClr>
              </a:gs>
              <a:gs pos="100000">
                <a:schemeClr val="tx1">
                  <a:lumMod val="75000"/>
                  <a:lumOff val="2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a:t>
            </a:r>
            <a:endParaRPr lang="en-US" sz="1200" dirty="0">
              <a:solidFill>
                <a:schemeClr val="tx1"/>
              </a:solidFill>
            </a:endParaRPr>
          </a:p>
        </p:txBody>
      </p:sp>
      <p:sp>
        <p:nvSpPr>
          <p:cNvPr id="105" name="Oval 104"/>
          <p:cNvSpPr/>
          <p:nvPr/>
        </p:nvSpPr>
        <p:spPr>
          <a:xfrm>
            <a:off x="7687685" y="6382045"/>
            <a:ext cx="294147" cy="294149"/>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rPr>
              <a:t>H</a:t>
            </a:r>
            <a:endParaRPr lang="en-US" sz="1050" dirty="0">
              <a:solidFill>
                <a:schemeClr val="tx1"/>
              </a:solidFill>
            </a:endParaRPr>
          </a:p>
        </p:txBody>
      </p:sp>
      <p:sp>
        <p:nvSpPr>
          <p:cNvPr id="106" name="Oval 105"/>
          <p:cNvSpPr/>
          <p:nvPr/>
        </p:nvSpPr>
        <p:spPr>
          <a:xfrm>
            <a:off x="7165811" y="5777880"/>
            <a:ext cx="294147" cy="294149"/>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rPr>
              <a:t>H</a:t>
            </a:r>
            <a:endParaRPr lang="en-US" sz="1050" dirty="0">
              <a:solidFill>
                <a:schemeClr val="tx1"/>
              </a:solidFill>
            </a:endParaRPr>
          </a:p>
        </p:txBody>
      </p:sp>
      <p:sp>
        <p:nvSpPr>
          <p:cNvPr id="107" name="Oval 106"/>
          <p:cNvSpPr/>
          <p:nvPr/>
        </p:nvSpPr>
        <p:spPr>
          <a:xfrm>
            <a:off x="7093064" y="5989791"/>
            <a:ext cx="490245" cy="490245"/>
          </a:xfrm>
          <a:prstGeom prst="ellipse">
            <a:avLst/>
          </a:prstGeom>
          <a:gradFill flip="none" rotWithShape="1">
            <a:gsLst>
              <a:gs pos="0">
                <a:schemeClr val="bg1">
                  <a:lumMod val="85000"/>
                </a:schemeClr>
              </a:gs>
              <a:gs pos="50000">
                <a:schemeClr val="bg1">
                  <a:lumMod val="75000"/>
                </a:schemeClr>
              </a:gs>
              <a:gs pos="100000">
                <a:schemeClr val="tx1">
                  <a:lumMod val="75000"/>
                  <a:lumOff val="2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a:t>
            </a:r>
            <a:endParaRPr lang="en-US" sz="1200" dirty="0">
              <a:solidFill>
                <a:schemeClr val="tx1"/>
              </a:solidFill>
            </a:endParaRPr>
          </a:p>
        </p:txBody>
      </p:sp>
      <p:sp>
        <p:nvSpPr>
          <p:cNvPr id="108" name="Oval 107"/>
          <p:cNvSpPr/>
          <p:nvPr/>
        </p:nvSpPr>
        <p:spPr>
          <a:xfrm>
            <a:off x="7140508" y="6375722"/>
            <a:ext cx="294147" cy="294149"/>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rPr>
              <a:t>H</a:t>
            </a:r>
            <a:endParaRPr lang="en-US" sz="1050" dirty="0">
              <a:solidFill>
                <a:schemeClr val="tx1"/>
              </a:solidFill>
            </a:endParaRPr>
          </a:p>
        </p:txBody>
      </p:sp>
      <p:sp>
        <p:nvSpPr>
          <p:cNvPr id="109" name="Oval 108"/>
          <p:cNvSpPr/>
          <p:nvPr/>
        </p:nvSpPr>
        <p:spPr>
          <a:xfrm>
            <a:off x="7573821" y="5677812"/>
            <a:ext cx="433314" cy="433314"/>
          </a:xfrm>
          <a:prstGeom prst="ellipse">
            <a:avLst/>
          </a:prstGeom>
          <a:gradFill flip="none" rotWithShape="1">
            <a:gsLst>
              <a:gs pos="0">
                <a:srgbClr val="FF1515"/>
              </a:gs>
              <a:gs pos="50000">
                <a:srgbClr val="C00000"/>
              </a:gs>
              <a:gs pos="100000">
                <a:srgbClr val="7A0606"/>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O</a:t>
            </a:r>
          </a:p>
        </p:txBody>
      </p:sp>
      <p:sp>
        <p:nvSpPr>
          <p:cNvPr id="110" name="Oval 109"/>
          <p:cNvSpPr/>
          <p:nvPr/>
        </p:nvSpPr>
        <p:spPr>
          <a:xfrm>
            <a:off x="8697453" y="5549060"/>
            <a:ext cx="294147" cy="294149"/>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rPr>
              <a:t>H</a:t>
            </a:r>
            <a:endParaRPr lang="en-US" sz="1050" dirty="0">
              <a:solidFill>
                <a:schemeClr val="tx1"/>
              </a:solidFill>
            </a:endParaRPr>
          </a:p>
        </p:txBody>
      </p:sp>
      <p:sp>
        <p:nvSpPr>
          <p:cNvPr id="111" name="Oval 110"/>
          <p:cNvSpPr/>
          <p:nvPr/>
        </p:nvSpPr>
        <p:spPr>
          <a:xfrm>
            <a:off x="2376189" y="5549060"/>
            <a:ext cx="294147" cy="294149"/>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rPr>
              <a:t>H</a:t>
            </a:r>
            <a:endParaRPr lang="en-US" sz="1050" dirty="0">
              <a:solidFill>
                <a:schemeClr val="tx1"/>
              </a:solidFill>
            </a:endParaRPr>
          </a:p>
        </p:txBody>
      </p:sp>
      <p:sp>
        <p:nvSpPr>
          <p:cNvPr id="112" name="Oval 111"/>
          <p:cNvSpPr/>
          <p:nvPr/>
        </p:nvSpPr>
        <p:spPr>
          <a:xfrm>
            <a:off x="3279227" y="5549060"/>
            <a:ext cx="294147" cy="294149"/>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rPr>
              <a:t>H</a:t>
            </a:r>
            <a:endParaRPr lang="en-US" sz="1050" dirty="0">
              <a:solidFill>
                <a:schemeClr val="tx1"/>
              </a:solidFill>
            </a:endParaRPr>
          </a:p>
        </p:txBody>
      </p:sp>
      <p:sp>
        <p:nvSpPr>
          <p:cNvPr id="113" name="Oval 112"/>
          <p:cNvSpPr/>
          <p:nvPr/>
        </p:nvSpPr>
        <p:spPr>
          <a:xfrm>
            <a:off x="4182264" y="5549060"/>
            <a:ext cx="294147" cy="294149"/>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rPr>
              <a:t>H</a:t>
            </a:r>
            <a:endParaRPr lang="en-US" sz="1050" dirty="0">
              <a:solidFill>
                <a:schemeClr val="tx1"/>
              </a:solidFill>
            </a:endParaRPr>
          </a:p>
        </p:txBody>
      </p:sp>
      <p:sp>
        <p:nvSpPr>
          <p:cNvPr id="114" name="Oval 113"/>
          <p:cNvSpPr/>
          <p:nvPr/>
        </p:nvSpPr>
        <p:spPr>
          <a:xfrm>
            <a:off x="5085302" y="5549060"/>
            <a:ext cx="294147" cy="294149"/>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rPr>
              <a:t>H</a:t>
            </a:r>
            <a:endParaRPr lang="en-US" sz="1050" dirty="0">
              <a:solidFill>
                <a:schemeClr val="tx1"/>
              </a:solidFill>
            </a:endParaRPr>
          </a:p>
        </p:txBody>
      </p:sp>
      <p:sp>
        <p:nvSpPr>
          <p:cNvPr id="115" name="Oval 114"/>
          <p:cNvSpPr/>
          <p:nvPr/>
        </p:nvSpPr>
        <p:spPr>
          <a:xfrm>
            <a:off x="5988338" y="5549060"/>
            <a:ext cx="294147" cy="294149"/>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rPr>
              <a:t>H</a:t>
            </a:r>
            <a:endParaRPr lang="en-US" sz="1050" dirty="0">
              <a:solidFill>
                <a:schemeClr val="tx1"/>
              </a:solidFill>
            </a:endParaRPr>
          </a:p>
        </p:txBody>
      </p:sp>
      <p:sp>
        <p:nvSpPr>
          <p:cNvPr id="116" name="Oval 115"/>
          <p:cNvSpPr/>
          <p:nvPr/>
        </p:nvSpPr>
        <p:spPr>
          <a:xfrm>
            <a:off x="6891376" y="5549060"/>
            <a:ext cx="294147" cy="294149"/>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rPr>
              <a:t>H</a:t>
            </a:r>
            <a:endParaRPr lang="en-US" sz="1050" dirty="0">
              <a:solidFill>
                <a:schemeClr val="tx1"/>
              </a:solidFill>
            </a:endParaRPr>
          </a:p>
        </p:txBody>
      </p:sp>
      <p:sp>
        <p:nvSpPr>
          <p:cNvPr id="117" name="Oval 116"/>
          <p:cNvSpPr/>
          <p:nvPr/>
        </p:nvSpPr>
        <p:spPr>
          <a:xfrm>
            <a:off x="7794413" y="5549060"/>
            <a:ext cx="294147" cy="294149"/>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rPr>
              <a:t>H</a:t>
            </a:r>
            <a:endParaRPr lang="en-US" sz="1050" dirty="0">
              <a:solidFill>
                <a:schemeClr val="tx1"/>
              </a:solidFill>
            </a:endParaRPr>
          </a:p>
        </p:txBody>
      </p:sp>
      <p:sp>
        <p:nvSpPr>
          <p:cNvPr id="118" name="Oval 117"/>
          <p:cNvSpPr/>
          <p:nvPr/>
        </p:nvSpPr>
        <p:spPr>
          <a:xfrm>
            <a:off x="7329776" y="3634121"/>
            <a:ext cx="433314" cy="433314"/>
          </a:xfrm>
          <a:prstGeom prst="ellipse">
            <a:avLst/>
          </a:prstGeom>
          <a:gradFill flip="none" rotWithShape="1">
            <a:gsLst>
              <a:gs pos="0">
                <a:srgbClr val="FF1515"/>
              </a:gs>
              <a:gs pos="50000">
                <a:srgbClr val="C00000"/>
              </a:gs>
              <a:gs pos="100000">
                <a:srgbClr val="7A0606"/>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O</a:t>
            </a:r>
          </a:p>
        </p:txBody>
      </p:sp>
      <p:sp>
        <p:nvSpPr>
          <p:cNvPr id="119" name="Oval 118"/>
          <p:cNvSpPr/>
          <p:nvPr/>
        </p:nvSpPr>
        <p:spPr>
          <a:xfrm>
            <a:off x="6880707" y="3729584"/>
            <a:ext cx="563916" cy="563916"/>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B</a:t>
            </a:r>
            <a:endParaRPr lang="en-US" sz="1200" dirty="0">
              <a:solidFill>
                <a:schemeClr val="tx1"/>
              </a:solidFill>
            </a:endParaRPr>
          </a:p>
        </p:txBody>
      </p:sp>
      <p:sp>
        <p:nvSpPr>
          <p:cNvPr id="120" name="Oval 119"/>
          <p:cNvSpPr/>
          <p:nvPr/>
        </p:nvSpPr>
        <p:spPr>
          <a:xfrm>
            <a:off x="6544003" y="3700775"/>
            <a:ext cx="433314" cy="433314"/>
          </a:xfrm>
          <a:prstGeom prst="ellipse">
            <a:avLst/>
          </a:prstGeom>
          <a:gradFill flip="none" rotWithShape="1">
            <a:gsLst>
              <a:gs pos="0">
                <a:srgbClr val="FF1515"/>
              </a:gs>
              <a:gs pos="50000">
                <a:srgbClr val="C00000"/>
              </a:gs>
              <a:gs pos="100000">
                <a:srgbClr val="7A0606"/>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O</a:t>
            </a:r>
          </a:p>
        </p:txBody>
      </p:sp>
      <p:sp>
        <p:nvSpPr>
          <p:cNvPr id="121" name="Oval 120"/>
          <p:cNvSpPr/>
          <p:nvPr/>
        </p:nvSpPr>
        <p:spPr>
          <a:xfrm>
            <a:off x="6137025" y="3764672"/>
            <a:ext cx="563916" cy="563916"/>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B</a:t>
            </a:r>
            <a:endParaRPr lang="en-US" sz="1200" dirty="0">
              <a:solidFill>
                <a:schemeClr val="tx1"/>
              </a:solidFill>
            </a:endParaRPr>
          </a:p>
        </p:txBody>
      </p:sp>
      <p:sp>
        <p:nvSpPr>
          <p:cNvPr id="122" name="Oval 121"/>
          <p:cNvSpPr/>
          <p:nvPr/>
        </p:nvSpPr>
        <p:spPr>
          <a:xfrm>
            <a:off x="5838911" y="3974397"/>
            <a:ext cx="433314" cy="433314"/>
          </a:xfrm>
          <a:prstGeom prst="ellipse">
            <a:avLst/>
          </a:prstGeom>
          <a:gradFill flip="none" rotWithShape="1">
            <a:gsLst>
              <a:gs pos="0">
                <a:srgbClr val="FF1515"/>
              </a:gs>
              <a:gs pos="50000">
                <a:srgbClr val="C00000"/>
              </a:gs>
              <a:gs pos="100000">
                <a:srgbClr val="7A0606"/>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O</a:t>
            </a:r>
          </a:p>
        </p:txBody>
      </p:sp>
      <p:sp>
        <p:nvSpPr>
          <p:cNvPr id="123" name="Oval 122"/>
          <p:cNvSpPr/>
          <p:nvPr/>
        </p:nvSpPr>
        <p:spPr>
          <a:xfrm>
            <a:off x="6000273" y="3483288"/>
            <a:ext cx="433314" cy="433314"/>
          </a:xfrm>
          <a:prstGeom prst="ellipse">
            <a:avLst/>
          </a:prstGeom>
          <a:gradFill flip="none" rotWithShape="1">
            <a:gsLst>
              <a:gs pos="0">
                <a:srgbClr val="FF1515"/>
              </a:gs>
              <a:gs pos="50000">
                <a:srgbClr val="C00000"/>
              </a:gs>
              <a:gs pos="100000">
                <a:srgbClr val="7A0606"/>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O</a:t>
            </a:r>
          </a:p>
        </p:txBody>
      </p:sp>
      <p:sp>
        <p:nvSpPr>
          <p:cNvPr id="124" name="Oval 123"/>
          <p:cNvSpPr/>
          <p:nvPr/>
        </p:nvSpPr>
        <p:spPr>
          <a:xfrm>
            <a:off x="5785886" y="3445742"/>
            <a:ext cx="294147" cy="294147"/>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rPr>
              <a:t>H</a:t>
            </a:r>
            <a:endParaRPr lang="en-US" sz="1050" dirty="0">
              <a:solidFill>
                <a:schemeClr val="tx1"/>
              </a:solidFill>
            </a:endParaRPr>
          </a:p>
        </p:txBody>
      </p:sp>
      <p:sp>
        <p:nvSpPr>
          <p:cNvPr id="125" name="Oval 124"/>
          <p:cNvSpPr/>
          <p:nvPr/>
        </p:nvSpPr>
        <p:spPr>
          <a:xfrm>
            <a:off x="6379131" y="4135761"/>
            <a:ext cx="433314" cy="433314"/>
          </a:xfrm>
          <a:prstGeom prst="ellipse">
            <a:avLst/>
          </a:prstGeom>
          <a:gradFill flip="none" rotWithShape="1">
            <a:gsLst>
              <a:gs pos="0">
                <a:srgbClr val="FF1515"/>
              </a:gs>
              <a:gs pos="50000">
                <a:srgbClr val="C00000"/>
              </a:gs>
              <a:gs pos="100000">
                <a:srgbClr val="7A0606"/>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O</a:t>
            </a:r>
          </a:p>
        </p:txBody>
      </p:sp>
      <p:sp>
        <p:nvSpPr>
          <p:cNvPr id="126" name="Oval 125"/>
          <p:cNvSpPr/>
          <p:nvPr/>
        </p:nvSpPr>
        <p:spPr>
          <a:xfrm>
            <a:off x="6547453" y="4396091"/>
            <a:ext cx="563916" cy="563916"/>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B</a:t>
            </a:r>
            <a:endParaRPr lang="en-US" sz="1200" dirty="0">
              <a:solidFill>
                <a:schemeClr val="tx1"/>
              </a:solidFill>
            </a:endParaRPr>
          </a:p>
        </p:txBody>
      </p:sp>
      <p:sp>
        <p:nvSpPr>
          <p:cNvPr id="127" name="Oval 126"/>
          <p:cNvSpPr/>
          <p:nvPr/>
        </p:nvSpPr>
        <p:spPr>
          <a:xfrm>
            <a:off x="6884272" y="4704041"/>
            <a:ext cx="433314" cy="433314"/>
          </a:xfrm>
          <a:prstGeom prst="ellipse">
            <a:avLst/>
          </a:prstGeom>
          <a:gradFill flip="none" rotWithShape="1">
            <a:gsLst>
              <a:gs pos="0">
                <a:srgbClr val="FF1515"/>
              </a:gs>
              <a:gs pos="50000">
                <a:srgbClr val="C00000"/>
              </a:gs>
              <a:gs pos="100000">
                <a:srgbClr val="7A0606"/>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O</a:t>
            </a:r>
          </a:p>
        </p:txBody>
      </p:sp>
      <p:sp>
        <p:nvSpPr>
          <p:cNvPr id="128" name="Oval 127"/>
          <p:cNvSpPr/>
          <p:nvPr/>
        </p:nvSpPr>
        <p:spPr>
          <a:xfrm>
            <a:off x="6140590" y="4602313"/>
            <a:ext cx="433314" cy="433314"/>
          </a:xfrm>
          <a:prstGeom prst="ellipse">
            <a:avLst/>
          </a:prstGeom>
          <a:gradFill flip="none" rotWithShape="1">
            <a:gsLst>
              <a:gs pos="0">
                <a:srgbClr val="FF1515"/>
              </a:gs>
              <a:gs pos="50000">
                <a:srgbClr val="C00000"/>
              </a:gs>
              <a:gs pos="100000">
                <a:srgbClr val="7A0606"/>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O</a:t>
            </a:r>
          </a:p>
        </p:txBody>
      </p:sp>
      <p:sp>
        <p:nvSpPr>
          <p:cNvPr id="129" name="Oval 128"/>
          <p:cNvSpPr/>
          <p:nvPr/>
        </p:nvSpPr>
        <p:spPr>
          <a:xfrm>
            <a:off x="5698536" y="4315414"/>
            <a:ext cx="563916" cy="563916"/>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B</a:t>
            </a:r>
            <a:endParaRPr lang="en-US" sz="1200" dirty="0">
              <a:solidFill>
                <a:schemeClr val="tx1"/>
              </a:solidFill>
            </a:endParaRPr>
          </a:p>
        </p:txBody>
      </p:sp>
      <p:sp>
        <p:nvSpPr>
          <p:cNvPr id="130" name="Oval 129"/>
          <p:cNvSpPr/>
          <p:nvPr/>
        </p:nvSpPr>
        <p:spPr>
          <a:xfrm>
            <a:off x="5442518" y="4577755"/>
            <a:ext cx="433314" cy="433314"/>
          </a:xfrm>
          <a:prstGeom prst="ellipse">
            <a:avLst/>
          </a:prstGeom>
          <a:gradFill flip="none" rotWithShape="1">
            <a:gsLst>
              <a:gs pos="0">
                <a:srgbClr val="FF1515"/>
              </a:gs>
              <a:gs pos="50000">
                <a:srgbClr val="C00000"/>
              </a:gs>
              <a:gs pos="100000">
                <a:srgbClr val="7A0606"/>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O</a:t>
            </a:r>
          </a:p>
        </p:txBody>
      </p:sp>
      <p:sp>
        <p:nvSpPr>
          <p:cNvPr id="131" name="Oval 130"/>
          <p:cNvSpPr/>
          <p:nvPr/>
        </p:nvSpPr>
        <p:spPr>
          <a:xfrm>
            <a:off x="6912335" y="4184863"/>
            <a:ext cx="433314" cy="433314"/>
          </a:xfrm>
          <a:prstGeom prst="ellipse">
            <a:avLst/>
          </a:prstGeom>
          <a:gradFill flip="none" rotWithShape="1">
            <a:gsLst>
              <a:gs pos="0">
                <a:srgbClr val="FF1515"/>
              </a:gs>
              <a:gs pos="50000">
                <a:srgbClr val="C00000"/>
              </a:gs>
              <a:gs pos="100000">
                <a:srgbClr val="7A0606"/>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O</a:t>
            </a:r>
          </a:p>
        </p:txBody>
      </p:sp>
      <p:sp>
        <p:nvSpPr>
          <p:cNvPr id="132" name="Oval 131"/>
          <p:cNvSpPr/>
          <p:nvPr/>
        </p:nvSpPr>
        <p:spPr>
          <a:xfrm>
            <a:off x="7525810" y="3480822"/>
            <a:ext cx="294147" cy="294147"/>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rPr>
              <a:t>H</a:t>
            </a:r>
            <a:endParaRPr lang="en-US" sz="1050" dirty="0">
              <a:solidFill>
                <a:schemeClr val="tx1"/>
              </a:solidFill>
            </a:endParaRPr>
          </a:p>
        </p:txBody>
      </p:sp>
      <p:sp>
        <p:nvSpPr>
          <p:cNvPr id="133" name="Oval 132"/>
          <p:cNvSpPr/>
          <p:nvPr/>
        </p:nvSpPr>
        <p:spPr>
          <a:xfrm>
            <a:off x="7203083" y="4894512"/>
            <a:ext cx="294147" cy="294147"/>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rPr>
              <a:t>H</a:t>
            </a:r>
            <a:endParaRPr lang="en-US" sz="1050" dirty="0">
              <a:solidFill>
                <a:schemeClr val="tx1"/>
              </a:solidFill>
            </a:endParaRPr>
          </a:p>
        </p:txBody>
      </p:sp>
      <p:sp>
        <p:nvSpPr>
          <p:cNvPr id="134" name="Oval 133"/>
          <p:cNvSpPr/>
          <p:nvPr/>
        </p:nvSpPr>
        <p:spPr>
          <a:xfrm>
            <a:off x="5350904" y="4883989"/>
            <a:ext cx="294147" cy="294147"/>
          </a:xfrm>
          <a:prstGeom prst="ellipse">
            <a:avLst/>
          </a:prstGeom>
          <a:gradFill flip="none" rotWithShape="1">
            <a:gsLst>
              <a:gs pos="0">
                <a:schemeClr val="bg1"/>
              </a:gs>
              <a:gs pos="50000">
                <a:schemeClr val="bg1">
                  <a:lumMod val="85000"/>
                </a:schemeClr>
              </a:gs>
              <a:gs pos="100000">
                <a:schemeClr val="tx1">
                  <a:lumMod val="65000"/>
                  <a:lumOff val="3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rPr>
              <a:t>H</a:t>
            </a:r>
            <a:endParaRPr lang="en-US" sz="1050" dirty="0">
              <a:solidFill>
                <a:schemeClr val="tx1"/>
              </a:solidFill>
            </a:endParaRPr>
          </a:p>
        </p:txBody>
      </p:sp>
      <p:sp>
        <p:nvSpPr>
          <p:cNvPr id="136" name="TextBox 135"/>
          <p:cNvSpPr txBox="1"/>
          <p:nvPr/>
        </p:nvSpPr>
        <p:spPr>
          <a:xfrm>
            <a:off x="1066800" y="152400"/>
            <a:ext cx="7772399" cy="1648143"/>
          </a:xfrm>
          <a:prstGeom prst="rect">
            <a:avLst/>
          </a:prstGeom>
          <a:noFill/>
        </p:spPr>
        <p:txBody>
          <a:bodyPr wrap="square" lIns="0" tIns="0" rIns="0" bIns="0" rtlCol="0">
            <a:spAutoFit/>
          </a:bodyPr>
          <a:lstStyle/>
          <a:p>
            <a:pPr>
              <a:lnSpc>
                <a:spcPct val="85000"/>
              </a:lnSpc>
            </a:pPr>
            <a:r>
              <a:rPr lang="en-US" spc="-20" dirty="0" smtClean="0">
                <a:solidFill>
                  <a:prstClr val="black"/>
                </a:solidFill>
              </a:rPr>
              <a:t>Polyvinyl chloride dissolves in water and has a viscosity similar to milk;  however, when mixed with borax, the solution turns into a gel (slime) quickly.  The borate ion has oxygen atoms that are attracted to the hydrogen atoms on the polyvinyl chain (dotted lines).   Borate also has hydrogen atoms attracted to the oxygen atoms on the polyvinyl chain.  This cross-links the two chains together,  which reduces the movement of the polyvinyl chains.  So the solution gets much thicker (higher viscosity).</a:t>
            </a:r>
            <a:endParaRPr lang="en-US" b="1" spc="-20" dirty="0" smtClean="0">
              <a:solidFill>
                <a:prstClr val="black"/>
              </a:solidFill>
            </a:endParaRPr>
          </a:p>
        </p:txBody>
      </p:sp>
      <p:sp>
        <p:nvSpPr>
          <p:cNvPr id="138" name="Left Bracket 137"/>
          <p:cNvSpPr/>
          <p:nvPr/>
        </p:nvSpPr>
        <p:spPr>
          <a:xfrm>
            <a:off x="5176403" y="3388659"/>
            <a:ext cx="274138" cy="2006198"/>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p>
        </p:txBody>
      </p:sp>
      <p:sp>
        <p:nvSpPr>
          <p:cNvPr id="139" name="Left Bracket 138"/>
          <p:cNvSpPr/>
          <p:nvPr/>
        </p:nvSpPr>
        <p:spPr>
          <a:xfrm flipH="1">
            <a:off x="7754471" y="3370716"/>
            <a:ext cx="302720" cy="2035001"/>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p>
        </p:txBody>
      </p:sp>
      <p:sp>
        <p:nvSpPr>
          <p:cNvPr id="140" name="TextBox 139"/>
          <p:cNvSpPr txBox="1"/>
          <p:nvPr/>
        </p:nvSpPr>
        <p:spPr>
          <a:xfrm>
            <a:off x="8172282" y="3384844"/>
            <a:ext cx="279252" cy="249299"/>
          </a:xfrm>
          <a:prstGeom prst="rect">
            <a:avLst/>
          </a:prstGeom>
          <a:noFill/>
        </p:spPr>
        <p:txBody>
          <a:bodyPr wrap="square" lIns="0" tIns="0" rIns="0" bIns="0" rtlCol="0">
            <a:spAutoFit/>
          </a:bodyPr>
          <a:lstStyle/>
          <a:p>
            <a:pPr marL="228600" indent="-228600" algn="ctr">
              <a:lnSpc>
                <a:spcPct val="90000"/>
              </a:lnSpc>
            </a:pPr>
            <a:r>
              <a:rPr lang="en-US" b="1" spc="-20" dirty="0" smtClean="0">
                <a:solidFill>
                  <a:prstClr val="black"/>
                </a:solidFill>
              </a:rPr>
              <a:t>2-</a:t>
            </a:r>
            <a:endParaRPr lang="en-US" b="1" dirty="0" smtClean="0">
              <a:solidFill>
                <a:prstClr val="black"/>
              </a:solidFill>
            </a:endParaRPr>
          </a:p>
        </p:txBody>
      </p:sp>
      <p:sp>
        <p:nvSpPr>
          <p:cNvPr id="141" name="Oval 140"/>
          <p:cNvSpPr/>
          <p:nvPr/>
        </p:nvSpPr>
        <p:spPr>
          <a:xfrm>
            <a:off x="1909484" y="5280212"/>
            <a:ext cx="471932" cy="471932"/>
          </a:xfrm>
          <a:prstGeom prst="ellipse">
            <a:avLst/>
          </a:prstGeom>
          <a:gradFill flip="none" rotWithShape="1">
            <a:gsLst>
              <a:gs pos="0">
                <a:srgbClr val="FFFF99"/>
              </a:gs>
              <a:gs pos="58000">
                <a:srgbClr val="E2DD15"/>
              </a:gs>
              <a:gs pos="100000">
                <a:srgbClr val="6E6B0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smtClean="0">
                <a:solidFill>
                  <a:schemeClr val="tx1"/>
                </a:solidFill>
              </a:rPr>
              <a:t>Na</a:t>
            </a:r>
            <a:r>
              <a:rPr lang="en-US" sz="1400" b="1" baseline="30000" dirty="0" smtClean="0">
                <a:solidFill>
                  <a:schemeClr val="tx1"/>
                </a:solidFill>
              </a:rPr>
              <a:t>+</a:t>
            </a:r>
            <a:endParaRPr lang="en-US" sz="1400" b="1" baseline="30000" dirty="0">
              <a:solidFill>
                <a:schemeClr val="tx1"/>
              </a:solidFill>
            </a:endParaRPr>
          </a:p>
        </p:txBody>
      </p:sp>
      <p:sp>
        <p:nvSpPr>
          <p:cNvPr id="142" name="Oval 141"/>
          <p:cNvSpPr/>
          <p:nvPr/>
        </p:nvSpPr>
        <p:spPr>
          <a:xfrm>
            <a:off x="3684496" y="5298141"/>
            <a:ext cx="471932" cy="471932"/>
          </a:xfrm>
          <a:prstGeom prst="ellipse">
            <a:avLst/>
          </a:prstGeom>
          <a:gradFill flip="none" rotWithShape="1">
            <a:gsLst>
              <a:gs pos="0">
                <a:srgbClr val="FFFF99"/>
              </a:gs>
              <a:gs pos="58000">
                <a:srgbClr val="E2DD15"/>
              </a:gs>
              <a:gs pos="100000">
                <a:srgbClr val="6E6B0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smtClean="0">
                <a:solidFill>
                  <a:schemeClr val="tx1"/>
                </a:solidFill>
              </a:rPr>
              <a:t>Na</a:t>
            </a:r>
            <a:r>
              <a:rPr lang="en-US" sz="1400" b="1" baseline="30000" dirty="0" smtClean="0">
                <a:solidFill>
                  <a:schemeClr val="tx1"/>
                </a:solidFill>
              </a:rPr>
              <a:t>+</a:t>
            </a:r>
            <a:endParaRPr lang="en-US" sz="1400" b="1" baseline="30000" dirty="0">
              <a:solidFill>
                <a:schemeClr val="tx1"/>
              </a:solidFill>
            </a:endParaRPr>
          </a:p>
        </p:txBody>
      </p:sp>
      <p:cxnSp>
        <p:nvCxnSpPr>
          <p:cNvPr id="143" name="Straight Arrow Connector 142"/>
          <p:cNvCxnSpPr/>
          <p:nvPr/>
        </p:nvCxnSpPr>
        <p:spPr>
          <a:xfrm>
            <a:off x="5766919" y="4971948"/>
            <a:ext cx="333226" cy="563133"/>
          </a:xfrm>
          <a:prstGeom prst="straightConnector1">
            <a:avLst/>
          </a:prstGeom>
          <a:ln w="19050">
            <a:solidFill>
              <a:schemeClr val="tx1"/>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a:stCxn id="127" idx="4"/>
          </p:cNvCxnSpPr>
          <p:nvPr/>
        </p:nvCxnSpPr>
        <p:spPr>
          <a:xfrm flipH="1">
            <a:off x="7032474" y="5137355"/>
            <a:ext cx="68455" cy="433585"/>
          </a:xfrm>
          <a:prstGeom prst="straightConnector1">
            <a:avLst/>
          </a:prstGeom>
          <a:ln w="19050">
            <a:solidFill>
              <a:schemeClr val="tx1"/>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a:stCxn id="128" idx="4"/>
            <a:endCxn id="115" idx="7"/>
          </p:cNvCxnSpPr>
          <p:nvPr/>
        </p:nvCxnSpPr>
        <p:spPr>
          <a:xfrm flipH="1">
            <a:off x="6239408" y="5035627"/>
            <a:ext cx="117839" cy="556510"/>
          </a:xfrm>
          <a:prstGeom prst="straightConnector1">
            <a:avLst/>
          </a:prstGeom>
          <a:ln w="19050">
            <a:solidFill>
              <a:schemeClr val="tx1"/>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a:stCxn id="60" idx="5"/>
            <a:endCxn id="118" idx="1"/>
          </p:cNvCxnSpPr>
          <p:nvPr/>
        </p:nvCxnSpPr>
        <p:spPr>
          <a:xfrm>
            <a:off x="6991607" y="2102700"/>
            <a:ext cx="401626" cy="1594878"/>
          </a:xfrm>
          <a:prstGeom prst="straightConnector1">
            <a:avLst/>
          </a:prstGeom>
          <a:ln w="19050">
            <a:solidFill>
              <a:schemeClr val="tx1"/>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screen"/>
          <a:srcRect/>
          <a:stretch>
            <a:fillRect/>
          </a:stretch>
        </p:blipFill>
        <p:spPr bwMode="auto">
          <a:xfrm>
            <a:off x="385482" y="1353669"/>
            <a:ext cx="4195483" cy="2430171"/>
          </a:xfrm>
          <a:prstGeom prst="rect">
            <a:avLst/>
          </a:prstGeom>
          <a:noFill/>
          <a:ln w="9525">
            <a:noFill/>
            <a:miter lim="800000"/>
            <a:headEnd/>
            <a:tailEnd/>
          </a:ln>
        </p:spPr>
      </p:pic>
      <p:pic>
        <p:nvPicPr>
          <p:cNvPr id="1028" name="Picture 4"/>
          <p:cNvPicPr>
            <a:picLocks noChangeAspect="1" noChangeArrowheads="1"/>
          </p:cNvPicPr>
          <p:nvPr/>
        </p:nvPicPr>
        <p:blipFill>
          <a:blip r:embed="rId3" cstate="screen"/>
          <a:srcRect l="57403" t="11484" r="7594" b="13988"/>
          <a:stretch>
            <a:fillRect/>
          </a:stretch>
        </p:blipFill>
        <p:spPr bwMode="auto">
          <a:xfrm rot="5400000" flipH="1">
            <a:off x="5159189" y="331693"/>
            <a:ext cx="2967317" cy="4536141"/>
          </a:xfrm>
          <a:prstGeom prst="rect">
            <a:avLst/>
          </a:prstGeom>
          <a:noFill/>
          <a:ln w="9525">
            <a:noFill/>
            <a:miter lim="800000"/>
            <a:headEnd/>
            <a:tailEnd/>
          </a:ln>
        </p:spPr>
      </p:pic>
      <p:sp>
        <p:nvSpPr>
          <p:cNvPr id="5" name="TextBox 4"/>
          <p:cNvSpPr txBox="1"/>
          <p:nvPr/>
        </p:nvSpPr>
        <p:spPr>
          <a:xfrm>
            <a:off x="2393575" y="358589"/>
            <a:ext cx="5082989" cy="332399"/>
          </a:xfrm>
          <a:prstGeom prst="rect">
            <a:avLst/>
          </a:prstGeom>
          <a:noFill/>
        </p:spPr>
        <p:txBody>
          <a:bodyPr wrap="square" lIns="0" tIns="0" rIns="0" bIns="0" rtlCol="0">
            <a:spAutoFit/>
          </a:bodyPr>
          <a:lstStyle/>
          <a:p>
            <a:pPr marL="228600" indent="-228600" algn="ctr">
              <a:lnSpc>
                <a:spcPct val="90000"/>
              </a:lnSpc>
            </a:pPr>
            <a:r>
              <a:rPr lang="en-US" sz="2400" b="1" spc="-20" dirty="0" smtClean="0">
                <a:solidFill>
                  <a:srgbClr val="FFFF00"/>
                </a:solidFill>
              </a:rPr>
              <a:t>Polyvinyl alcohol charge map</a:t>
            </a:r>
            <a:endParaRPr lang="en-US" sz="2400" b="1" dirty="0" smtClean="0">
              <a:solidFill>
                <a:srgbClr val="FFFF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1671" y="209403"/>
            <a:ext cx="8328211" cy="2326791"/>
          </a:xfrm>
          <a:prstGeom prst="rect">
            <a:avLst/>
          </a:prstGeom>
          <a:solidFill>
            <a:schemeClr val="bg1"/>
          </a:solidFill>
        </p:spPr>
        <p:txBody>
          <a:bodyPr wrap="square" lIns="0" tIns="0" rIns="0" bIns="0" rtlCol="0">
            <a:spAutoFit/>
          </a:bodyPr>
          <a:lstStyle/>
          <a:p>
            <a:pPr>
              <a:lnSpc>
                <a:spcPct val="90000"/>
              </a:lnSpc>
            </a:pPr>
            <a:r>
              <a:rPr lang="en-US" sz="2400" b="1" spc="-20" dirty="0" smtClean="0">
                <a:solidFill>
                  <a:prstClr val="black"/>
                </a:solidFill>
              </a:rPr>
              <a:t>Make 4% w/v  polyvinyl solution: </a:t>
            </a:r>
            <a:r>
              <a:rPr lang="en-US" sz="2400" spc="-20" dirty="0" smtClean="0">
                <a:solidFill>
                  <a:prstClr val="black"/>
                </a:solidFill>
              </a:rPr>
              <a:t>  Measure </a:t>
            </a:r>
            <a:r>
              <a:rPr lang="en-US" sz="2400" b="1" u="sng" spc="-20" dirty="0" smtClean="0">
                <a:solidFill>
                  <a:prstClr val="black"/>
                </a:solidFill>
              </a:rPr>
              <a:t>100 mL</a:t>
            </a:r>
            <a:r>
              <a:rPr lang="en-US" sz="2400" spc="-20" dirty="0" smtClean="0">
                <a:solidFill>
                  <a:prstClr val="black"/>
                </a:solidFill>
              </a:rPr>
              <a:t> of distilled water and place into a 250 mL beaker.  Weigh out</a:t>
            </a:r>
            <a:r>
              <a:rPr lang="en-US" sz="2400" b="1" spc="-20" dirty="0" smtClean="0">
                <a:solidFill>
                  <a:prstClr val="black"/>
                </a:solidFill>
              </a:rPr>
              <a:t> </a:t>
            </a:r>
            <a:r>
              <a:rPr lang="en-US" sz="2400" b="1" u="sng" spc="-20" dirty="0" smtClean="0">
                <a:solidFill>
                  <a:prstClr val="black"/>
                </a:solidFill>
              </a:rPr>
              <a:t>4 grams</a:t>
            </a:r>
            <a:r>
              <a:rPr lang="en-US" sz="2400" u="sng" spc="-20" dirty="0" smtClean="0">
                <a:solidFill>
                  <a:prstClr val="black"/>
                </a:solidFill>
              </a:rPr>
              <a:t> </a:t>
            </a:r>
            <a:r>
              <a:rPr lang="en-US" sz="2400" spc="-20" dirty="0" smtClean="0">
                <a:solidFill>
                  <a:prstClr val="black"/>
                </a:solidFill>
              </a:rPr>
              <a:t>of polyvinyl alcohol and add it to beaker.   If it doesn’t want to dissolve, place beaker on stirring hot plate and bring temperature up to 60° Celsius.   Once all or most of the polyvinyl alcohol dissolves, turn off hot plate and let solution cool.   If you want, you can add a drop of food coloring to the solution to give it a color.</a:t>
            </a:r>
          </a:p>
        </p:txBody>
      </p:sp>
      <p:pic>
        <p:nvPicPr>
          <p:cNvPr id="2054" name="Picture 6" descr="http://unitednuclear.com/images/magstir1.jpg"/>
          <p:cNvPicPr>
            <a:picLocks noChangeAspect="1" noChangeArrowheads="1"/>
          </p:cNvPicPr>
          <p:nvPr/>
        </p:nvPicPr>
        <p:blipFill>
          <a:blip r:embed="rId2" cstate="screen"/>
          <a:srcRect/>
          <a:stretch>
            <a:fillRect/>
          </a:stretch>
        </p:blipFill>
        <p:spPr bwMode="auto">
          <a:xfrm>
            <a:off x="1195481" y="2571750"/>
            <a:ext cx="3429000" cy="4286250"/>
          </a:xfrm>
          <a:prstGeom prst="rect">
            <a:avLst/>
          </a:prstGeom>
          <a:noFill/>
        </p:spPr>
      </p:pic>
      <p:sp>
        <p:nvSpPr>
          <p:cNvPr id="7" name="TextBox 6"/>
          <p:cNvSpPr txBox="1"/>
          <p:nvPr/>
        </p:nvSpPr>
        <p:spPr>
          <a:xfrm>
            <a:off x="4742329" y="3427733"/>
            <a:ext cx="3343836" cy="664797"/>
          </a:xfrm>
          <a:prstGeom prst="rect">
            <a:avLst/>
          </a:prstGeom>
          <a:solidFill>
            <a:schemeClr val="bg1"/>
          </a:solidFill>
        </p:spPr>
        <p:txBody>
          <a:bodyPr wrap="square" lIns="0" tIns="0" rIns="0" bIns="0" rtlCol="0">
            <a:spAutoFit/>
          </a:bodyPr>
          <a:lstStyle/>
          <a:p>
            <a:pPr>
              <a:lnSpc>
                <a:spcPct val="90000"/>
              </a:lnSpc>
            </a:pPr>
            <a:r>
              <a:rPr lang="en-US" sz="2400" b="1" spc="-20" dirty="0" smtClean="0">
                <a:solidFill>
                  <a:prstClr val="black"/>
                </a:solidFill>
              </a:rPr>
              <a:t>100 mL is enough for about 4 groups.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06262" y="313719"/>
            <a:ext cx="7785338" cy="1800493"/>
          </a:xfrm>
          <a:prstGeom prst="rect">
            <a:avLst/>
          </a:prstGeom>
          <a:noFill/>
        </p:spPr>
        <p:txBody>
          <a:bodyPr wrap="square" lIns="0" tIns="0" rIns="0" bIns="0" rtlCol="0">
            <a:spAutoFit/>
          </a:bodyPr>
          <a:lstStyle/>
          <a:p>
            <a:pPr>
              <a:lnSpc>
                <a:spcPct val="90000"/>
              </a:lnSpc>
            </a:pPr>
            <a:r>
              <a:rPr lang="en-US" sz="2600" b="1" spc="-30" dirty="0" smtClean="0">
                <a:solidFill>
                  <a:prstClr val="black"/>
                </a:solidFill>
              </a:rPr>
              <a:t>Make 4% w/v  borax solution: </a:t>
            </a:r>
            <a:r>
              <a:rPr lang="en-US" sz="2600" spc="-30" dirty="0" smtClean="0">
                <a:solidFill>
                  <a:prstClr val="black"/>
                </a:solidFill>
              </a:rPr>
              <a:t>  Measure 100 mL of distilled water and place into a 100 mL plastic beaker (in your lab drawer).   Weigh out 4 grams of borax and add it to the plastic cup.   It should dissolve easily, so just stir with glass rod or plastic rod.</a:t>
            </a:r>
          </a:p>
        </p:txBody>
      </p:sp>
      <p:sp>
        <p:nvSpPr>
          <p:cNvPr id="5" name="TextBox 4"/>
          <p:cNvSpPr txBox="1"/>
          <p:nvPr/>
        </p:nvSpPr>
        <p:spPr>
          <a:xfrm>
            <a:off x="5538010" y="5031832"/>
            <a:ext cx="2870886" cy="1163395"/>
          </a:xfrm>
          <a:prstGeom prst="rect">
            <a:avLst/>
          </a:prstGeom>
          <a:noFill/>
        </p:spPr>
        <p:txBody>
          <a:bodyPr wrap="square" lIns="0" tIns="0" rIns="0" bIns="0" rtlCol="0">
            <a:spAutoFit/>
          </a:bodyPr>
          <a:lstStyle/>
          <a:p>
            <a:pPr algn="ctr">
              <a:lnSpc>
                <a:spcPct val="90000"/>
              </a:lnSpc>
            </a:pPr>
            <a:r>
              <a:rPr lang="en-US" sz="2800" spc="-30" dirty="0" smtClean="0">
                <a:solidFill>
                  <a:prstClr val="black"/>
                </a:solidFill>
              </a:rPr>
              <a:t>100 mL of 4% w/v polyvinyl alcohol solution</a:t>
            </a:r>
          </a:p>
        </p:txBody>
      </p:sp>
      <p:pic>
        <p:nvPicPr>
          <p:cNvPr id="6" name="Picture 2" descr="http://www.chemistryland.com/CHM107Lab/Lab7/Slime/PVAandBoraxSolutions.jpg"/>
          <p:cNvPicPr>
            <a:picLocks noChangeAspect="1" noChangeArrowheads="1"/>
          </p:cNvPicPr>
          <p:nvPr/>
        </p:nvPicPr>
        <p:blipFill>
          <a:blip r:embed="rId2" cstate="screen"/>
          <a:srcRect/>
          <a:stretch>
            <a:fillRect/>
          </a:stretch>
        </p:blipFill>
        <p:spPr bwMode="auto">
          <a:xfrm>
            <a:off x="2540545" y="2268062"/>
            <a:ext cx="2641055" cy="3465823"/>
          </a:xfrm>
          <a:prstGeom prst="rect">
            <a:avLst/>
          </a:prstGeom>
          <a:noFill/>
        </p:spPr>
      </p:pic>
      <p:pic>
        <p:nvPicPr>
          <p:cNvPr id="7" name="Picture 48" descr="E:\ChemistryLand\CHM107LLhybrid\Checklist\100mLPlasticBeaker.jpg"/>
          <p:cNvPicPr>
            <a:picLocks noChangeAspect="1" noChangeArrowheads="1"/>
          </p:cNvPicPr>
          <p:nvPr/>
        </p:nvPicPr>
        <p:blipFill>
          <a:blip r:embed="rId3" cstate="screen"/>
          <a:srcRect/>
          <a:stretch>
            <a:fillRect/>
          </a:stretch>
        </p:blipFill>
        <p:spPr bwMode="auto">
          <a:xfrm>
            <a:off x="5910419" y="2849000"/>
            <a:ext cx="2166781" cy="2108474"/>
          </a:xfrm>
          <a:prstGeom prst="rect">
            <a:avLst/>
          </a:prstGeom>
          <a:noFill/>
        </p:spPr>
      </p:pic>
      <p:sp>
        <p:nvSpPr>
          <p:cNvPr id="4" name="TextBox 3"/>
          <p:cNvSpPr txBox="1"/>
          <p:nvPr/>
        </p:nvSpPr>
        <p:spPr>
          <a:xfrm>
            <a:off x="2427256" y="5022868"/>
            <a:ext cx="2870886" cy="1163395"/>
          </a:xfrm>
          <a:prstGeom prst="rect">
            <a:avLst/>
          </a:prstGeom>
          <a:noFill/>
        </p:spPr>
        <p:txBody>
          <a:bodyPr wrap="square" lIns="0" tIns="0" rIns="0" bIns="0" rtlCol="0">
            <a:spAutoFit/>
          </a:bodyPr>
          <a:lstStyle/>
          <a:p>
            <a:pPr algn="ctr">
              <a:lnSpc>
                <a:spcPct val="90000"/>
              </a:lnSpc>
            </a:pPr>
            <a:r>
              <a:rPr lang="en-US" sz="2800" spc="-30" dirty="0" smtClean="0">
                <a:solidFill>
                  <a:prstClr val="black"/>
                </a:solidFill>
              </a:rPr>
              <a:t>100 mL of 4% w/v polyvinyl alcohol solution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chemistryland.com/CHM107Lab/Lab7/Slime/PVAandBoraxSolutions.jpg"/>
          <p:cNvPicPr>
            <a:picLocks noChangeAspect="1" noChangeArrowheads="1"/>
          </p:cNvPicPr>
          <p:nvPr/>
        </p:nvPicPr>
        <p:blipFill>
          <a:blip r:embed="rId2" cstate="screen"/>
          <a:srcRect/>
          <a:stretch>
            <a:fillRect/>
          </a:stretch>
        </p:blipFill>
        <p:spPr bwMode="auto">
          <a:xfrm>
            <a:off x="1966806" y="147049"/>
            <a:ext cx="2757596" cy="4018020"/>
          </a:xfrm>
          <a:prstGeom prst="rect">
            <a:avLst/>
          </a:prstGeom>
          <a:noFill/>
        </p:spPr>
      </p:pic>
      <p:sp>
        <p:nvSpPr>
          <p:cNvPr id="4" name="TextBox 3"/>
          <p:cNvSpPr txBox="1"/>
          <p:nvPr/>
        </p:nvSpPr>
        <p:spPr>
          <a:xfrm>
            <a:off x="2113491" y="432948"/>
            <a:ext cx="2575051" cy="553998"/>
          </a:xfrm>
          <a:prstGeom prst="rect">
            <a:avLst/>
          </a:prstGeom>
          <a:noFill/>
        </p:spPr>
        <p:txBody>
          <a:bodyPr wrap="square" lIns="0" tIns="0" rIns="0" bIns="0" rtlCol="0">
            <a:spAutoFit/>
          </a:bodyPr>
          <a:lstStyle/>
          <a:p>
            <a:pPr algn="ctr">
              <a:lnSpc>
                <a:spcPct val="90000"/>
              </a:lnSpc>
            </a:pPr>
            <a:r>
              <a:rPr lang="en-US" sz="2000" spc="-30" dirty="0" smtClean="0">
                <a:solidFill>
                  <a:srgbClr val="FFFF00"/>
                </a:solidFill>
                <a:effectLst>
                  <a:glow rad="101600">
                    <a:schemeClr val="tx1">
                      <a:alpha val="60000"/>
                    </a:schemeClr>
                  </a:glow>
                </a:effectLst>
              </a:rPr>
              <a:t>100 mL of 4% w/v polyvinyl alcohol solution</a:t>
            </a:r>
          </a:p>
        </p:txBody>
      </p:sp>
      <p:sp>
        <p:nvSpPr>
          <p:cNvPr id="5" name="TextBox 4"/>
          <p:cNvSpPr txBox="1"/>
          <p:nvPr/>
        </p:nvSpPr>
        <p:spPr>
          <a:xfrm>
            <a:off x="5044957" y="423982"/>
            <a:ext cx="2494368" cy="553998"/>
          </a:xfrm>
          <a:prstGeom prst="rect">
            <a:avLst/>
          </a:prstGeom>
          <a:noFill/>
        </p:spPr>
        <p:txBody>
          <a:bodyPr wrap="square" lIns="0" tIns="0" rIns="0" bIns="0" rtlCol="0">
            <a:spAutoFit/>
          </a:bodyPr>
          <a:lstStyle/>
          <a:p>
            <a:pPr algn="ctr">
              <a:lnSpc>
                <a:spcPct val="90000"/>
              </a:lnSpc>
            </a:pPr>
            <a:r>
              <a:rPr lang="en-US" sz="2000" spc="-30" dirty="0" smtClean="0">
                <a:solidFill>
                  <a:srgbClr val="C00000"/>
                </a:solidFill>
              </a:rPr>
              <a:t>100 mL of 4% w/v polyvinyl alcohol solution</a:t>
            </a:r>
          </a:p>
        </p:txBody>
      </p:sp>
      <p:sp>
        <p:nvSpPr>
          <p:cNvPr id="6" name="TextBox 5"/>
          <p:cNvSpPr txBox="1"/>
          <p:nvPr/>
        </p:nvSpPr>
        <p:spPr>
          <a:xfrm>
            <a:off x="327966" y="3899568"/>
            <a:ext cx="8466410" cy="2659190"/>
          </a:xfrm>
          <a:prstGeom prst="rect">
            <a:avLst/>
          </a:prstGeom>
          <a:solidFill>
            <a:schemeClr val="bg1"/>
          </a:solidFill>
        </p:spPr>
        <p:txBody>
          <a:bodyPr wrap="square" lIns="0" tIns="0" rIns="0" bIns="0" rtlCol="0">
            <a:spAutoFit/>
          </a:bodyPr>
          <a:lstStyle/>
          <a:p>
            <a:pPr>
              <a:lnSpc>
                <a:spcPct val="90000"/>
              </a:lnSpc>
            </a:pPr>
            <a:r>
              <a:rPr lang="en-US" sz="2400" b="1" spc="-20" dirty="0" smtClean="0">
                <a:solidFill>
                  <a:prstClr val="black"/>
                </a:solidFill>
                <a:latin typeface="Times New Roman" pitchFamily="18" charset="0"/>
                <a:cs typeface="Times New Roman" pitchFamily="18" charset="0"/>
              </a:rPr>
              <a:t>Decide how much borax solution to add: </a:t>
            </a:r>
            <a:r>
              <a:rPr lang="en-US" sz="2400" spc="-20" dirty="0" smtClean="0">
                <a:solidFill>
                  <a:prstClr val="black"/>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According to the literature, slime can be made by adding borax solution that is from 1/20 to 1/2 the volume of the polyvinyl solution. Since we have 100mL of polyvinyl solution, 1/20 of that is 5mL and 1/2 of that is 50mL. 5mL of the borax solution would make it slimy and runny; 50mL should make it stiff like a rubber ball.   25mL of borax solution has been successful, but you can try a different amount of borax solution. </a:t>
            </a:r>
            <a:endParaRPr lang="en-US" sz="2400" spc="-20" dirty="0" smtClean="0">
              <a:solidFill>
                <a:prstClr val="black"/>
              </a:solidFill>
              <a:latin typeface="Times New Roman" pitchFamily="18" charset="0"/>
              <a:cs typeface="Times New Roman" pitchFamily="18" charset="0"/>
            </a:endParaRPr>
          </a:p>
        </p:txBody>
      </p:sp>
      <p:pic>
        <p:nvPicPr>
          <p:cNvPr id="7" name="Picture 48" descr="E:\ChemistryLand\CHM107LLhybrid\Checklist\100mLPlasticBeaker.jpg"/>
          <p:cNvPicPr>
            <a:picLocks noChangeAspect="1" noChangeArrowheads="1"/>
          </p:cNvPicPr>
          <p:nvPr/>
        </p:nvPicPr>
        <p:blipFill>
          <a:blip r:embed="rId3" cstate="screen"/>
          <a:srcRect/>
          <a:stretch>
            <a:fillRect/>
          </a:stretch>
        </p:blipFill>
        <p:spPr bwMode="auto">
          <a:xfrm>
            <a:off x="5049814" y="1109848"/>
            <a:ext cx="2535293" cy="246707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chemistryland.com/CHM107Lab/Lab7/Slime/StirInBoraxGreenPVA.jpg"/>
          <p:cNvPicPr>
            <a:picLocks noChangeAspect="1" noChangeArrowheads="1"/>
          </p:cNvPicPr>
          <p:nvPr/>
        </p:nvPicPr>
        <p:blipFill>
          <a:blip r:embed="rId2" cstate="screen"/>
          <a:srcRect/>
          <a:stretch>
            <a:fillRect/>
          </a:stretch>
        </p:blipFill>
        <p:spPr bwMode="auto">
          <a:xfrm>
            <a:off x="2145740" y="1503830"/>
            <a:ext cx="5836024" cy="4377018"/>
          </a:xfrm>
          <a:prstGeom prst="rect">
            <a:avLst/>
          </a:prstGeom>
          <a:noFill/>
        </p:spPr>
      </p:pic>
      <p:sp>
        <p:nvSpPr>
          <p:cNvPr id="4" name="TextBox 3"/>
          <p:cNvSpPr txBox="1"/>
          <p:nvPr/>
        </p:nvSpPr>
        <p:spPr>
          <a:xfrm>
            <a:off x="1206262" y="313719"/>
            <a:ext cx="7785338" cy="1440394"/>
          </a:xfrm>
          <a:prstGeom prst="rect">
            <a:avLst/>
          </a:prstGeom>
          <a:noFill/>
        </p:spPr>
        <p:txBody>
          <a:bodyPr wrap="square" lIns="0" tIns="0" rIns="0" bIns="0" rtlCol="0">
            <a:spAutoFit/>
          </a:bodyPr>
          <a:lstStyle/>
          <a:p>
            <a:pPr>
              <a:lnSpc>
                <a:spcPct val="90000"/>
              </a:lnSpc>
            </a:pPr>
            <a:r>
              <a:rPr lang="en-US" sz="2600" b="1" spc="-30" dirty="0" smtClean="0">
                <a:solidFill>
                  <a:prstClr val="black"/>
                </a:solidFill>
              </a:rPr>
              <a:t>Here 25 mL of borax solution was added to the 100 mL of 4% w/v polyvinyl alcohol solution.   As soon as the borax is poured in, stir with the </a:t>
            </a:r>
            <a:r>
              <a:rPr lang="en-US" sz="2600" b="1" spc="-30" dirty="0" smtClean="0">
                <a:solidFill>
                  <a:srgbClr val="C00000"/>
                </a:solidFill>
              </a:rPr>
              <a:t>plastic</a:t>
            </a:r>
            <a:r>
              <a:rPr lang="en-US" sz="2600" b="1" spc="-30" dirty="0" smtClean="0">
                <a:solidFill>
                  <a:prstClr val="black"/>
                </a:solidFill>
              </a:rPr>
              <a:t> stirring rod.</a:t>
            </a:r>
            <a:endParaRPr lang="en-US" sz="2600" spc="-30" dirty="0" smtClean="0">
              <a:solidFill>
                <a:prstClr val="black"/>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1508" name="Picture 4" descr="http://www.chemistryland.com/CHM107Lab/Lab7/Slime/SlimeDroolGreen.jpg"/>
          <p:cNvPicPr>
            <a:picLocks noChangeAspect="1" noChangeArrowheads="1"/>
          </p:cNvPicPr>
          <p:nvPr/>
        </p:nvPicPr>
        <p:blipFill>
          <a:blip r:embed="rId3" cstate="screen"/>
          <a:srcRect/>
          <a:stretch>
            <a:fillRect/>
          </a:stretch>
        </p:blipFill>
        <p:spPr bwMode="auto">
          <a:xfrm>
            <a:off x="4981815" y="0"/>
            <a:ext cx="4162185" cy="3729318"/>
          </a:xfrm>
          <a:prstGeom prst="rect">
            <a:avLst/>
          </a:prstGeom>
          <a:noFill/>
          <a:effectLst>
            <a:softEdge rad="127000"/>
          </a:effectLst>
        </p:spPr>
      </p:pic>
      <p:pic>
        <p:nvPicPr>
          <p:cNvPr id="21506" name="Picture 2" descr="http://www.chemistryland.com/CHM107Lab/Lab7/Slime/SlimeSetup.jpg"/>
          <p:cNvPicPr>
            <a:picLocks noChangeAspect="1" noChangeArrowheads="1"/>
          </p:cNvPicPr>
          <p:nvPr/>
        </p:nvPicPr>
        <p:blipFill>
          <a:blip r:embed="rId4" cstate="screen"/>
          <a:srcRect/>
          <a:stretch>
            <a:fillRect/>
          </a:stretch>
        </p:blipFill>
        <p:spPr bwMode="auto">
          <a:xfrm>
            <a:off x="152399" y="0"/>
            <a:ext cx="4814047" cy="3729102"/>
          </a:xfrm>
          <a:prstGeom prst="rect">
            <a:avLst/>
          </a:prstGeom>
          <a:noFill/>
          <a:effectLst>
            <a:softEdge rad="127000"/>
          </a:effectLst>
        </p:spPr>
      </p:pic>
      <p:pic>
        <p:nvPicPr>
          <p:cNvPr id="21510" name="Picture 6" descr="http://www.chemistryland.com/CHM107Lab/Lab7/Slime/SlimeGreenDrip.jpg"/>
          <p:cNvPicPr>
            <a:picLocks noChangeAspect="1" noChangeArrowheads="1"/>
          </p:cNvPicPr>
          <p:nvPr/>
        </p:nvPicPr>
        <p:blipFill>
          <a:blip r:embed="rId5" cstate="screen"/>
          <a:srcRect/>
          <a:stretch>
            <a:fillRect/>
          </a:stretch>
        </p:blipFill>
        <p:spPr bwMode="auto">
          <a:xfrm>
            <a:off x="2029198" y="3571874"/>
            <a:ext cx="4762500" cy="3286126"/>
          </a:xfrm>
          <a:prstGeom prst="rect">
            <a:avLst/>
          </a:prstGeom>
          <a:noFill/>
          <a:effectLst>
            <a:softEdge rad="317500"/>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8615" y="80685"/>
            <a:ext cx="3490864" cy="6647974"/>
          </a:xfrm>
          <a:prstGeom prst="rect">
            <a:avLst/>
          </a:prstGeom>
          <a:solidFill>
            <a:schemeClr val="bg1"/>
          </a:solidFill>
        </p:spPr>
        <p:txBody>
          <a:bodyPr wrap="square" lIns="0" tIns="0" rIns="0" bIns="0" rtlCol="0">
            <a:spAutoFit/>
          </a:bodyPr>
          <a:lstStyle/>
          <a:p>
            <a:pPr>
              <a:lnSpc>
                <a:spcPct val="90000"/>
              </a:lnSpc>
            </a:pPr>
            <a:r>
              <a:rPr lang="en-US" sz="2000" b="1" spc="-20" dirty="0">
                <a:solidFill>
                  <a:prstClr val="black"/>
                </a:solidFill>
              </a:rPr>
              <a:t>Computer &amp; Electronic Industry:</a:t>
            </a:r>
            <a:r>
              <a:rPr lang="en-US" sz="2000" spc="-20" dirty="0">
                <a:solidFill>
                  <a:prstClr val="black"/>
                </a:solidFill>
              </a:rPr>
              <a:t>    All electronic devices incorporate integrated circuits (sometimes called computer chips).   The chips are cut from silicon crystals.    One large silicon crystal is grown by placing a spinning rod with a silicon seed crystal into a crucible of molten silicon.   Silicon atoms in the molten silicon start to attach themselves to the crystal which makes the  crystal grow.  </a:t>
            </a:r>
            <a:endParaRPr lang="en-US" sz="2000" spc="-20" dirty="0" smtClean="0">
              <a:solidFill>
                <a:prstClr val="black"/>
              </a:solidFill>
            </a:endParaRPr>
          </a:p>
          <a:p>
            <a:pPr>
              <a:lnSpc>
                <a:spcPct val="90000"/>
              </a:lnSpc>
            </a:pPr>
            <a:r>
              <a:rPr lang="en-US" sz="2000" spc="-20" dirty="0" smtClean="0">
                <a:solidFill>
                  <a:srgbClr val="7030A0"/>
                </a:solidFill>
              </a:rPr>
              <a:t>The </a:t>
            </a:r>
            <a:r>
              <a:rPr lang="en-US" sz="2000" spc="-20" dirty="0">
                <a:solidFill>
                  <a:srgbClr val="7030A0"/>
                </a:solidFill>
              </a:rPr>
              <a:t>rod is slowly pulled away and one large crystal of silicon is formed in a cylindrical shape. </a:t>
            </a:r>
            <a:r>
              <a:rPr lang="en-US" sz="2000" spc="-20" dirty="0">
                <a:solidFill>
                  <a:prstClr val="black"/>
                </a:solidFill>
              </a:rPr>
              <a:t>  </a:t>
            </a:r>
            <a:endParaRPr lang="en-US" sz="2000" spc="-20" dirty="0" smtClean="0">
              <a:solidFill>
                <a:prstClr val="black"/>
              </a:solidFill>
            </a:endParaRPr>
          </a:p>
          <a:p>
            <a:pPr>
              <a:lnSpc>
                <a:spcPct val="90000"/>
              </a:lnSpc>
            </a:pPr>
            <a:r>
              <a:rPr lang="en-US" sz="2000" spc="-20" dirty="0" smtClean="0">
                <a:solidFill>
                  <a:srgbClr val="0000CC"/>
                </a:solidFill>
              </a:rPr>
              <a:t>The </a:t>
            </a:r>
            <a:r>
              <a:rPr lang="en-US" sz="2000" spc="-20" dirty="0">
                <a:solidFill>
                  <a:srgbClr val="0000CC"/>
                </a:solidFill>
              </a:rPr>
              <a:t>cylindrical crystal is sliced into wafers and </a:t>
            </a:r>
            <a:r>
              <a:rPr lang="en-US" sz="2000" spc="-20" dirty="0" smtClean="0">
                <a:solidFill>
                  <a:srgbClr val="0000CC"/>
                </a:solidFill>
              </a:rPr>
              <a:t>then </a:t>
            </a:r>
            <a:r>
              <a:rPr lang="en-US" sz="2000" spc="-20" dirty="0">
                <a:solidFill>
                  <a:srgbClr val="0000CC"/>
                </a:solidFill>
              </a:rPr>
              <a:t>etched with thousands to millions of transistor based circuits within squares. </a:t>
            </a:r>
            <a:r>
              <a:rPr lang="en-US" sz="2000" spc="-20" dirty="0">
                <a:solidFill>
                  <a:prstClr val="black"/>
                </a:solidFill>
              </a:rPr>
              <a:t> </a:t>
            </a:r>
            <a:endParaRPr lang="en-US" sz="2000" spc="-20" dirty="0" smtClean="0">
              <a:solidFill>
                <a:prstClr val="black"/>
              </a:solidFill>
            </a:endParaRPr>
          </a:p>
          <a:p>
            <a:pPr>
              <a:lnSpc>
                <a:spcPct val="90000"/>
              </a:lnSpc>
            </a:pPr>
            <a:r>
              <a:rPr lang="en-US" sz="2000" spc="-20" dirty="0" smtClean="0">
                <a:solidFill>
                  <a:srgbClr val="C00000"/>
                </a:solidFill>
              </a:rPr>
              <a:t>These </a:t>
            </a:r>
            <a:r>
              <a:rPr lang="en-US" sz="2000" spc="-20" dirty="0">
                <a:solidFill>
                  <a:srgbClr val="C00000"/>
                </a:solidFill>
              </a:rPr>
              <a:t>squares are cut and become microchips.  Small gold wires are soldered to them and they’re encased in plastic.</a:t>
            </a:r>
            <a:endParaRPr lang="en-US" sz="2000" dirty="0">
              <a:solidFill>
                <a:srgbClr val="C00000"/>
              </a:solidFill>
            </a:endParaRPr>
          </a:p>
        </p:txBody>
      </p:sp>
      <p:pic>
        <p:nvPicPr>
          <p:cNvPr id="4" name="Picture 2" descr="https://www.mersen.com/uploads/pics/carbon-carbon-composite-cz-method-mersen_06.jpg"/>
          <p:cNvPicPr>
            <a:picLocks noChangeAspect="1" noChangeArrowheads="1"/>
          </p:cNvPicPr>
          <p:nvPr/>
        </p:nvPicPr>
        <p:blipFill>
          <a:blip r:embed="rId2" cstate="screen"/>
          <a:srcRect/>
          <a:stretch>
            <a:fillRect/>
          </a:stretch>
        </p:blipFill>
        <p:spPr bwMode="auto">
          <a:xfrm>
            <a:off x="3619188" y="1426801"/>
            <a:ext cx="3054599" cy="2704226"/>
          </a:xfrm>
          <a:prstGeom prst="rect">
            <a:avLst/>
          </a:prstGeom>
          <a:noFill/>
        </p:spPr>
      </p:pic>
      <p:pic>
        <p:nvPicPr>
          <p:cNvPr id="5" name="Picture 6" descr="http://cnfolio.com/images/img163ingot.jpg"/>
          <p:cNvPicPr>
            <a:picLocks noChangeAspect="1" noChangeArrowheads="1"/>
          </p:cNvPicPr>
          <p:nvPr/>
        </p:nvPicPr>
        <p:blipFill>
          <a:blip r:embed="rId3" cstate="screen"/>
          <a:srcRect/>
          <a:stretch>
            <a:fillRect/>
          </a:stretch>
        </p:blipFill>
        <p:spPr bwMode="auto">
          <a:xfrm>
            <a:off x="6735295" y="648583"/>
            <a:ext cx="2428501" cy="4548077"/>
          </a:xfrm>
          <a:prstGeom prst="rect">
            <a:avLst/>
          </a:prstGeom>
          <a:noFill/>
        </p:spPr>
      </p:pic>
      <p:pic>
        <p:nvPicPr>
          <p:cNvPr id="6" name="Picture 5" descr="silicon-wafer-oblique-in-open-palm-hand.jpg"/>
          <p:cNvPicPr>
            <a:picLocks noChangeAspect="1"/>
          </p:cNvPicPr>
          <p:nvPr/>
        </p:nvPicPr>
        <p:blipFill>
          <a:blip r:embed="rId4" cstate="screen"/>
          <a:stretch>
            <a:fillRect/>
          </a:stretch>
        </p:blipFill>
        <p:spPr>
          <a:xfrm>
            <a:off x="3619189" y="4190251"/>
            <a:ext cx="3054599" cy="2290949"/>
          </a:xfrm>
          <a:prstGeom prst="rect">
            <a:avLst/>
          </a:prstGeom>
        </p:spPr>
      </p:pic>
      <p:pic>
        <p:nvPicPr>
          <p:cNvPr id="7" name="Picture 8" descr="http://www.sabertek.com/images/bannerHome2.jpg"/>
          <p:cNvPicPr>
            <a:picLocks noChangeAspect="1" noChangeArrowheads="1"/>
          </p:cNvPicPr>
          <p:nvPr/>
        </p:nvPicPr>
        <p:blipFill>
          <a:blip r:embed="rId5" cstate="screen"/>
          <a:srcRect/>
          <a:stretch>
            <a:fillRect/>
          </a:stretch>
        </p:blipFill>
        <p:spPr bwMode="auto">
          <a:xfrm>
            <a:off x="6720118" y="5241789"/>
            <a:ext cx="2472094" cy="1275552"/>
          </a:xfrm>
          <a:prstGeom prst="rect">
            <a:avLst/>
          </a:prstGeom>
          <a:noFill/>
        </p:spPr>
      </p:pic>
      <p:sp>
        <p:nvSpPr>
          <p:cNvPr id="2" name="Rectangle 1"/>
          <p:cNvSpPr/>
          <p:nvPr/>
        </p:nvSpPr>
        <p:spPr>
          <a:xfrm>
            <a:off x="3424517" y="317527"/>
            <a:ext cx="3228998" cy="97872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80000"/>
              </a:lnSpc>
            </a:pPr>
            <a:r>
              <a:rPr lang="en-US" sz="3600" b="1" spc="50" dirty="0">
                <a:ln w="11430"/>
                <a:solidFill>
                  <a:srgbClr val="03D1ED"/>
                </a:solidFill>
                <a:effectLst>
                  <a:outerShdw blurRad="76200" dist="50800" dir="5400000" algn="tl" rotWithShape="0">
                    <a:srgbClr val="000000">
                      <a:alpha val="65000"/>
                    </a:srgbClr>
                  </a:outerShdw>
                </a:effectLst>
              </a:rPr>
              <a:t>Silicon Crystals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9" presetClass="entr" presetSubtype="0" accel="10000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9" presetClass="entr" presetSubtype="0" accel="10000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p:cNvSpPr/>
          <p:nvPr/>
        </p:nvSpPr>
        <p:spPr>
          <a:xfrm>
            <a:off x="88288" y="98138"/>
            <a:ext cx="8703754" cy="333256"/>
          </a:xfrm>
          <a:prstGeom prst="hexagon">
            <a:avLst/>
          </a:prstGeom>
          <a:gradFill flip="none" rotWithShape="1">
            <a:gsLst>
              <a:gs pos="0">
                <a:srgbClr val="95EB87"/>
              </a:gs>
              <a:gs pos="58000">
                <a:schemeClr val="bg1"/>
              </a:gs>
              <a:gs pos="100000">
                <a:srgbClr val="B9F7AB"/>
              </a:gs>
            </a:gsLst>
            <a:lin ang="16200000" scaled="1"/>
            <a:tileRect/>
          </a:gradFill>
          <a:ln>
            <a:solidFill>
              <a:schemeClr val="tx1"/>
            </a:solidFill>
          </a:ln>
        </p:spPr>
        <p:txBody>
          <a:bodyPr wrap="square" lIns="0" tIns="0" rIns="0" bIns="0" rtlCol="0" anchor="ctr">
            <a:spAutoFit/>
          </a:bodyPr>
          <a:lstStyle/>
          <a:p>
            <a:pPr algn="ctr"/>
            <a:endParaRPr lang="en-US" b="1" i="1" dirty="0" smtClean="0">
              <a:solidFill>
                <a:sysClr val="windowText" lastClr="000000"/>
              </a:solidFill>
              <a:latin typeface="Trajan Pro" pitchFamily="18" charset="0"/>
            </a:endParaRPr>
          </a:p>
        </p:txBody>
      </p:sp>
      <p:sp>
        <p:nvSpPr>
          <p:cNvPr id="3" name="TextBox 2"/>
          <p:cNvSpPr txBox="1"/>
          <p:nvPr/>
        </p:nvSpPr>
        <p:spPr>
          <a:xfrm>
            <a:off x="154111" y="65475"/>
            <a:ext cx="8572109" cy="369332"/>
          </a:xfrm>
          <a:prstGeom prst="rect">
            <a:avLst/>
          </a:prstGeom>
          <a:noFill/>
        </p:spPr>
        <p:txBody>
          <a:bodyPr wrap="square" lIns="0" tIns="0" rIns="0" bIns="0" rtlCol="0">
            <a:spAutoFit/>
          </a:bodyPr>
          <a:lstStyle/>
          <a:p>
            <a:pPr algn="ctr"/>
            <a:r>
              <a:rPr lang="en-US" sz="2400" b="1" spc="-40" dirty="0" smtClean="0">
                <a:solidFill>
                  <a:prstClr val="black"/>
                </a:solidFill>
                <a:latin typeface="Trajan Pro" pitchFamily="18" charset="0"/>
              </a:rPr>
              <a:t>Lab 7: Crystals &amp; Polymers: </a:t>
            </a:r>
            <a:r>
              <a:rPr lang="en-US" sz="2400" b="1" dirty="0" smtClean="0">
                <a:solidFill>
                  <a:prstClr val="black"/>
                </a:solidFill>
                <a:latin typeface="Trajan Pro" pitchFamily="18" charset="0"/>
              </a:rPr>
              <a:t> </a:t>
            </a:r>
            <a:r>
              <a:rPr lang="en-US" dirty="0" smtClean="0">
                <a:solidFill>
                  <a:prstClr val="black"/>
                </a:solidFill>
                <a:latin typeface="Arial" pitchFamily="34" charset="0"/>
                <a:cs typeface="Arial" pitchFamily="34" charset="0"/>
              </a:rPr>
              <a:t>Cross-linking for </a:t>
            </a:r>
            <a:r>
              <a:rPr lang="en-US" dirty="0">
                <a:solidFill>
                  <a:prstClr val="black"/>
                </a:solidFill>
                <a:latin typeface="Arial" pitchFamily="34" charset="0"/>
                <a:cs typeface="Arial" pitchFamily="34" charset="0"/>
              </a:rPr>
              <a:t>S</a:t>
            </a:r>
            <a:r>
              <a:rPr lang="en-US" dirty="0" smtClean="0">
                <a:solidFill>
                  <a:prstClr val="black"/>
                </a:solidFill>
                <a:latin typeface="Arial" pitchFamily="34" charset="0"/>
                <a:cs typeface="Arial" pitchFamily="34" charset="0"/>
              </a:rPr>
              <a:t>pherification</a:t>
            </a:r>
            <a:endParaRPr lang="en-US" sz="1600" baseline="-25000" dirty="0">
              <a:solidFill>
                <a:prstClr val="black"/>
              </a:solidFill>
              <a:latin typeface="Arial" pitchFamily="34" charset="0"/>
              <a:cs typeface="Arial" pitchFamily="34" charset="0"/>
            </a:endParaRPr>
          </a:p>
        </p:txBody>
      </p:sp>
      <p:pic>
        <p:nvPicPr>
          <p:cNvPr id="5" name="Picture 4"/>
          <p:cNvPicPr>
            <a:picLocks noChangeAspect="1"/>
          </p:cNvPicPr>
          <p:nvPr/>
        </p:nvPicPr>
        <p:blipFill>
          <a:blip r:embed="rId2" cstate="screen">
            <a:extLst>
              <a:ext uri="{28A0092B-C50C-407E-A947-70E740481C1C}">
                <a14:useLocalDpi xmlns:a14="http://schemas.microsoft.com/office/drawing/2010/main" xmlns="" val="0"/>
              </a:ext>
            </a:extLst>
          </a:blip>
          <a:stretch>
            <a:fillRect/>
          </a:stretch>
        </p:blipFill>
        <p:spPr>
          <a:xfrm>
            <a:off x="5226425" y="695172"/>
            <a:ext cx="3697026" cy="2776555"/>
          </a:xfrm>
          <a:prstGeom prst="rect">
            <a:avLst/>
          </a:prstGeom>
        </p:spPr>
      </p:pic>
      <p:sp>
        <p:nvSpPr>
          <p:cNvPr id="6" name="TextBox 5"/>
          <p:cNvSpPr txBox="1"/>
          <p:nvPr/>
        </p:nvSpPr>
        <p:spPr>
          <a:xfrm>
            <a:off x="185295" y="3645519"/>
            <a:ext cx="8438752" cy="1994392"/>
          </a:xfrm>
          <a:prstGeom prst="rect">
            <a:avLst/>
          </a:prstGeom>
          <a:solidFill>
            <a:schemeClr val="bg1"/>
          </a:solidFill>
        </p:spPr>
        <p:txBody>
          <a:bodyPr wrap="square" lIns="0" tIns="0" rIns="0" bIns="0" rtlCol="0">
            <a:spAutoFit/>
          </a:bodyPr>
          <a:lstStyle/>
          <a:p>
            <a:pPr>
              <a:lnSpc>
                <a:spcPct val="90000"/>
              </a:lnSpc>
            </a:pPr>
            <a:r>
              <a:rPr lang="en-US" sz="2400" b="1" spc="-20" dirty="0" smtClean="0">
                <a:solidFill>
                  <a:prstClr val="black"/>
                </a:solidFill>
              </a:rPr>
              <a:t>Seaweed as Natural Resource:</a:t>
            </a:r>
            <a:r>
              <a:rPr lang="en-US" sz="2400" spc="-20" dirty="0" smtClean="0">
                <a:solidFill>
                  <a:prstClr val="black"/>
                </a:solidFill>
              </a:rPr>
              <a:t>   Seaweed is collected around the world and one product extracted from the walls of the plant is </a:t>
            </a:r>
            <a:r>
              <a:rPr lang="en-US" sz="2400" b="1" spc="-20" dirty="0" err="1" smtClean="0">
                <a:solidFill>
                  <a:prstClr val="black"/>
                </a:solidFill>
              </a:rPr>
              <a:t>alginic</a:t>
            </a:r>
            <a:r>
              <a:rPr lang="en-US" sz="2400" spc="-20" dirty="0" smtClean="0">
                <a:solidFill>
                  <a:prstClr val="black"/>
                </a:solidFill>
              </a:rPr>
              <a:t> </a:t>
            </a:r>
            <a:r>
              <a:rPr lang="en-US" sz="2400" b="1" spc="-20" dirty="0" smtClean="0">
                <a:solidFill>
                  <a:prstClr val="black"/>
                </a:solidFill>
              </a:rPr>
              <a:t>acid</a:t>
            </a:r>
            <a:r>
              <a:rPr lang="en-US" sz="2400" spc="-20" dirty="0" smtClean="0">
                <a:solidFill>
                  <a:prstClr val="black"/>
                </a:solidFill>
              </a:rPr>
              <a:t>, which is similar to cellulose.  Both are made from chains of sugar molecules.   Alginic acid is neutralized with sodium hydroxide (NaOH), which converts alginic acid to </a:t>
            </a:r>
            <a:r>
              <a:rPr lang="en-US" sz="2400" b="1" spc="-20" dirty="0" smtClean="0">
                <a:solidFill>
                  <a:prstClr val="black"/>
                </a:solidFill>
              </a:rPr>
              <a:t>water soluble</a:t>
            </a:r>
            <a:r>
              <a:rPr lang="en-US" sz="2400" spc="-20" dirty="0" smtClean="0">
                <a:solidFill>
                  <a:prstClr val="black"/>
                </a:solidFill>
              </a:rPr>
              <a:t> </a:t>
            </a:r>
            <a:r>
              <a:rPr lang="en-US" sz="2400" b="1" spc="-20" dirty="0" smtClean="0">
                <a:solidFill>
                  <a:prstClr val="black"/>
                </a:solidFill>
              </a:rPr>
              <a:t>sodium alginate</a:t>
            </a:r>
            <a:r>
              <a:rPr lang="en-US" sz="2400" spc="-20" dirty="0" smtClean="0">
                <a:solidFill>
                  <a:prstClr val="black"/>
                </a:solidFill>
              </a:rPr>
              <a:t>.   </a:t>
            </a:r>
            <a:endParaRPr lang="en-US" sz="2400" dirty="0" smtClean="0">
              <a:solidFill>
                <a:prstClr val="black"/>
              </a:solidFill>
            </a:endParaRPr>
          </a:p>
        </p:txBody>
      </p:sp>
      <p:sp>
        <p:nvSpPr>
          <p:cNvPr id="8" name="TextBox 7"/>
          <p:cNvSpPr txBox="1"/>
          <p:nvPr/>
        </p:nvSpPr>
        <p:spPr>
          <a:xfrm>
            <a:off x="6007564" y="1748118"/>
            <a:ext cx="2222036" cy="332399"/>
          </a:xfrm>
          <a:prstGeom prst="rect">
            <a:avLst/>
          </a:prstGeom>
          <a:noFill/>
        </p:spPr>
        <p:txBody>
          <a:bodyPr wrap="square" lIns="0" tIns="0" rIns="0" bIns="0" rtlCol="0">
            <a:spAutoFit/>
          </a:bodyPr>
          <a:lstStyle/>
          <a:p>
            <a:pPr marL="228600" indent="-228600" algn="ctr">
              <a:lnSpc>
                <a:spcPct val="90000"/>
              </a:lnSpc>
            </a:pPr>
            <a:r>
              <a:rPr lang="en-US" sz="2400" b="1" spc="-20" dirty="0" smtClean="0">
                <a:solidFill>
                  <a:schemeClr val="bg1"/>
                </a:solidFill>
              </a:rPr>
              <a:t>Seaweed</a:t>
            </a:r>
            <a:endParaRPr lang="en-US" sz="2400" b="1" dirty="0" smtClean="0">
              <a:solidFill>
                <a:schemeClr val="bg1"/>
              </a:solidFill>
            </a:endParaRPr>
          </a:p>
        </p:txBody>
      </p:sp>
      <p:grpSp>
        <p:nvGrpSpPr>
          <p:cNvPr id="12" name="Group 11"/>
          <p:cNvGrpSpPr/>
          <p:nvPr/>
        </p:nvGrpSpPr>
        <p:grpSpPr>
          <a:xfrm>
            <a:off x="32978" y="603054"/>
            <a:ext cx="4556951" cy="3019028"/>
            <a:chOff x="32978" y="603054"/>
            <a:chExt cx="3705171" cy="2454715"/>
          </a:xfrm>
        </p:grpSpPr>
        <p:pic>
          <p:nvPicPr>
            <p:cNvPr id="4" name="Picture 3"/>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37573" y="603054"/>
              <a:ext cx="3700576" cy="2454715"/>
            </a:xfrm>
            <a:prstGeom prst="rect">
              <a:avLst/>
            </a:prstGeom>
          </p:spPr>
        </p:pic>
        <p:sp>
          <p:nvSpPr>
            <p:cNvPr id="7" name="TextBox 6"/>
            <p:cNvSpPr txBox="1"/>
            <p:nvPr/>
          </p:nvSpPr>
          <p:spPr>
            <a:xfrm>
              <a:off x="1963368" y="2709425"/>
              <a:ext cx="1612240" cy="270267"/>
            </a:xfrm>
            <a:prstGeom prst="rect">
              <a:avLst/>
            </a:prstGeom>
            <a:noFill/>
          </p:spPr>
          <p:txBody>
            <a:bodyPr wrap="square" lIns="0" tIns="0" rIns="0" bIns="0" rtlCol="0">
              <a:spAutoFit/>
            </a:bodyPr>
            <a:lstStyle/>
            <a:p>
              <a:pPr marL="228600" indent="-228600" algn="ctr">
                <a:lnSpc>
                  <a:spcPct val="90000"/>
                </a:lnSpc>
              </a:pPr>
              <a:r>
                <a:rPr lang="en-US" sz="2400" b="1" spc="-20" dirty="0" smtClean="0">
                  <a:ln w="6350">
                    <a:solidFill>
                      <a:sysClr val="windowText" lastClr="000000"/>
                    </a:solidFill>
                  </a:ln>
                  <a:solidFill>
                    <a:schemeClr val="bg1"/>
                  </a:solidFill>
                </a:rPr>
                <a:t>Kelp Seaweed</a:t>
              </a:r>
              <a:endParaRPr lang="en-US" sz="2400" b="1" dirty="0" smtClean="0">
                <a:ln w="6350">
                  <a:solidFill>
                    <a:sysClr val="windowText" lastClr="000000"/>
                  </a:solidFill>
                </a:ln>
                <a:solidFill>
                  <a:schemeClr val="bg1"/>
                </a:solidFill>
              </a:endParaRPr>
            </a:p>
          </p:txBody>
        </p:sp>
        <p:pic>
          <p:nvPicPr>
            <p:cNvPr id="9" name="Picture 8"/>
            <p:cNvPicPr>
              <a:picLocks noChangeAspect="1"/>
            </p:cNvPicPr>
            <p:nvPr/>
          </p:nvPicPr>
          <p:blipFill>
            <a:blip r:embed="rId4" cstate="screen"/>
            <a:stretch>
              <a:fillRect/>
            </a:stretch>
          </p:blipFill>
          <p:spPr>
            <a:xfrm>
              <a:off x="32978" y="1749401"/>
              <a:ext cx="1863954" cy="1304768"/>
            </a:xfrm>
            <a:prstGeom prst="rect">
              <a:avLst/>
            </a:prstGeom>
            <a:effectLst>
              <a:softEdge rad="63500"/>
            </a:effectLst>
          </p:spPr>
        </p:pic>
        <p:sp>
          <p:nvSpPr>
            <p:cNvPr id="10" name="TextBox 9"/>
            <p:cNvSpPr txBox="1"/>
            <p:nvPr/>
          </p:nvSpPr>
          <p:spPr>
            <a:xfrm>
              <a:off x="313383" y="2220570"/>
              <a:ext cx="1347955" cy="270267"/>
            </a:xfrm>
            <a:prstGeom prst="rect">
              <a:avLst/>
            </a:prstGeom>
            <a:noFill/>
          </p:spPr>
          <p:txBody>
            <a:bodyPr wrap="square" lIns="0" tIns="0" rIns="0" bIns="0" rtlCol="0">
              <a:spAutoFit/>
            </a:bodyPr>
            <a:lstStyle/>
            <a:p>
              <a:pPr marL="228600" indent="-228600" algn="ctr">
                <a:lnSpc>
                  <a:spcPct val="90000"/>
                </a:lnSpc>
              </a:pPr>
              <a:r>
                <a:rPr lang="en-US" sz="2400" b="1" spc="-20" dirty="0" smtClean="0">
                  <a:solidFill>
                    <a:prstClr val="black"/>
                  </a:solidFill>
                </a:rPr>
                <a:t>Alginic acid</a:t>
              </a:r>
              <a:endParaRPr lang="en-US" sz="2400" b="1" dirty="0" smtClean="0">
                <a:solidFill>
                  <a:prstClr val="black"/>
                </a:solidFill>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odiumAlginate copy.jpg"/>
          <p:cNvPicPr>
            <a:picLocks noChangeAspect="1"/>
          </p:cNvPicPr>
          <p:nvPr/>
        </p:nvPicPr>
        <p:blipFill>
          <a:blip r:embed="rId2" cstate="screen">
            <a:clrChange>
              <a:clrFrom>
                <a:srgbClr val="FDFDFD"/>
              </a:clrFrom>
              <a:clrTo>
                <a:srgbClr val="FDFDFD">
                  <a:alpha val="0"/>
                </a:srgbClr>
              </a:clrTo>
            </a:clrChange>
          </a:blip>
          <a:stretch>
            <a:fillRect/>
          </a:stretch>
        </p:blipFill>
        <p:spPr>
          <a:xfrm>
            <a:off x="4695970" y="318371"/>
            <a:ext cx="4170124" cy="2859064"/>
          </a:xfrm>
          <a:prstGeom prst="rect">
            <a:avLst/>
          </a:prstGeom>
        </p:spPr>
      </p:pic>
      <p:sp>
        <p:nvSpPr>
          <p:cNvPr id="3" name="TextBox 2"/>
          <p:cNvSpPr txBox="1"/>
          <p:nvPr/>
        </p:nvSpPr>
        <p:spPr>
          <a:xfrm>
            <a:off x="5706838" y="130294"/>
            <a:ext cx="2612409" cy="187487"/>
          </a:xfrm>
          <a:prstGeom prst="rect">
            <a:avLst/>
          </a:prstGeom>
          <a:noFill/>
        </p:spPr>
        <p:txBody>
          <a:bodyPr wrap="square" lIns="0" tIns="0" rIns="0" bIns="0" rtlCol="0">
            <a:spAutoFit/>
          </a:bodyPr>
          <a:lstStyle/>
          <a:p>
            <a:pPr algn="ctr">
              <a:lnSpc>
                <a:spcPct val="75000"/>
              </a:lnSpc>
            </a:pPr>
            <a:r>
              <a:rPr lang="en-US" sz="1600" b="1" spc="-20" dirty="0" smtClean="0">
                <a:solidFill>
                  <a:prstClr val="black"/>
                </a:solidFill>
              </a:rPr>
              <a:t>Sodium Alginate chain</a:t>
            </a:r>
            <a:endParaRPr lang="en-US" sz="1600" b="1" dirty="0" smtClean="0">
              <a:solidFill>
                <a:prstClr val="black"/>
              </a:solidFill>
            </a:endParaRPr>
          </a:p>
        </p:txBody>
      </p:sp>
      <p:pic>
        <p:nvPicPr>
          <p:cNvPr id="4" name="Picture 3" descr="SodiumAlginateBottom copy.jpg"/>
          <p:cNvPicPr>
            <a:picLocks noChangeAspect="1"/>
          </p:cNvPicPr>
          <p:nvPr/>
        </p:nvPicPr>
        <p:blipFill>
          <a:blip r:embed="rId3" cstate="screen">
            <a:clrChange>
              <a:clrFrom>
                <a:srgbClr val="FDFDFD"/>
              </a:clrFrom>
              <a:clrTo>
                <a:srgbClr val="FDFDFD">
                  <a:alpha val="0"/>
                </a:srgbClr>
              </a:clrTo>
            </a:clrChange>
          </a:blip>
          <a:stretch>
            <a:fillRect/>
          </a:stretch>
        </p:blipFill>
        <p:spPr>
          <a:xfrm>
            <a:off x="4686225" y="3910957"/>
            <a:ext cx="4170124" cy="2828199"/>
          </a:xfrm>
          <a:prstGeom prst="rect">
            <a:avLst/>
          </a:prstGeom>
        </p:spPr>
      </p:pic>
      <p:sp>
        <p:nvSpPr>
          <p:cNvPr id="5" name="TextBox 4"/>
          <p:cNvSpPr txBox="1"/>
          <p:nvPr/>
        </p:nvSpPr>
        <p:spPr>
          <a:xfrm>
            <a:off x="6189516" y="3509745"/>
            <a:ext cx="757133" cy="234294"/>
          </a:xfrm>
          <a:prstGeom prst="rect">
            <a:avLst/>
          </a:prstGeom>
          <a:noFill/>
        </p:spPr>
        <p:txBody>
          <a:bodyPr wrap="square" lIns="0" tIns="0" rIns="0" bIns="0" rtlCol="0">
            <a:spAutoFit/>
          </a:bodyPr>
          <a:lstStyle/>
          <a:p>
            <a:pPr algn="ctr">
              <a:lnSpc>
                <a:spcPct val="75000"/>
              </a:lnSpc>
            </a:pPr>
            <a:r>
              <a:rPr lang="en-US" sz="2000" b="1" spc="-20" dirty="0" smtClean="0">
                <a:solidFill>
                  <a:prstClr val="black"/>
                </a:solidFill>
              </a:rPr>
              <a:t>Ca</a:t>
            </a:r>
            <a:r>
              <a:rPr lang="en-US" sz="2000" b="1" spc="-20" baseline="30000" dirty="0" smtClean="0">
                <a:solidFill>
                  <a:prstClr val="black"/>
                </a:solidFill>
              </a:rPr>
              <a:t>2+</a:t>
            </a:r>
            <a:endParaRPr lang="en-US" sz="2000" b="1" baseline="30000" dirty="0" smtClean="0">
              <a:solidFill>
                <a:prstClr val="black"/>
              </a:solidFill>
            </a:endParaRPr>
          </a:p>
        </p:txBody>
      </p:sp>
      <p:cxnSp>
        <p:nvCxnSpPr>
          <p:cNvPr id="6" name="Straight Arrow Connector 5"/>
          <p:cNvCxnSpPr/>
          <p:nvPr/>
        </p:nvCxnSpPr>
        <p:spPr>
          <a:xfrm flipH="1" flipV="1">
            <a:off x="6209020" y="3034871"/>
            <a:ext cx="217294" cy="415009"/>
          </a:xfrm>
          <a:prstGeom prst="straightConnector1">
            <a:avLst/>
          </a:prstGeom>
          <a:ln w="127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6776417" y="2979222"/>
            <a:ext cx="1221164" cy="480383"/>
          </a:xfrm>
          <a:prstGeom prst="straightConnector1">
            <a:avLst/>
          </a:prstGeom>
          <a:ln w="127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2"/>
          </p:cNvCxnSpPr>
          <p:nvPr/>
        </p:nvCxnSpPr>
        <p:spPr>
          <a:xfrm>
            <a:off x="6568084" y="3744040"/>
            <a:ext cx="645962" cy="299071"/>
          </a:xfrm>
          <a:prstGeom prst="straightConnector1">
            <a:avLst/>
          </a:prstGeom>
          <a:ln w="127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endCxn id="5" idx="1"/>
          </p:cNvCxnSpPr>
          <p:nvPr/>
        </p:nvCxnSpPr>
        <p:spPr>
          <a:xfrm flipV="1">
            <a:off x="5444078" y="3626893"/>
            <a:ext cx="745438" cy="367594"/>
          </a:xfrm>
          <a:prstGeom prst="straightConnector1">
            <a:avLst/>
          </a:prstGeom>
          <a:ln w="127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028036" y="3404127"/>
            <a:ext cx="1670132" cy="489108"/>
          </a:xfrm>
          <a:prstGeom prst="rect">
            <a:avLst/>
          </a:prstGeom>
          <a:noFill/>
        </p:spPr>
        <p:txBody>
          <a:bodyPr wrap="square" lIns="0" tIns="0" rIns="0" bIns="0" rtlCol="0">
            <a:spAutoFit/>
          </a:bodyPr>
          <a:lstStyle/>
          <a:p>
            <a:pPr algn="ctr">
              <a:lnSpc>
                <a:spcPct val="65000"/>
              </a:lnSpc>
            </a:pPr>
            <a:r>
              <a:rPr lang="en-US" sz="1600" spc="-20" dirty="0" smtClean="0">
                <a:solidFill>
                  <a:prstClr val="black"/>
                </a:solidFill>
              </a:rPr>
              <a:t>Calcium ion pulls on the negative oxygen atoms</a:t>
            </a:r>
            <a:endParaRPr lang="en-US" sz="1600" dirty="0" smtClean="0">
              <a:solidFill>
                <a:prstClr val="black"/>
              </a:solidFill>
            </a:endParaRPr>
          </a:p>
        </p:txBody>
      </p:sp>
      <p:sp>
        <p:nvSpPr>
          <p:cNvPr id="12" name="TextBox 11"/>
          <p:cNvSpPr txBox="1"/>
          <p:nvPr/>
        </p:nvSpPr>
        <p:spPr>
          <a:xfrm>
            <a:off x="1116377" y="1902782"/>
            <a:ext cx="3903857" cy="2714589"/>
          </a:xfrm>
          <a:prstGeom prst="rect">
            <a:avLst/>
          </a:prstGeom>
          <a:noFill/>
        </p:spPr>
        <p:txBody>
          <a:bodyPr wrap="square" lIns="0" tIns="0" rIns="0" bIns="0" rtlCol="0">
            <a:spAutoFit/>
          </a:bodyPr>
          <a:lstStyle/>
          <a:p>
            <a:pPr>
              <a:lnSpc>
                <a:spcPct val="90000"/>
              </a:lnSpc>
            </a:pPr>
            <a:r>
              <a:rPr lang="en-US" sz="2800" spc="-20" dirty="0" smtClean="0">
                <a:solidFill>
                  <a:prstClr val="black"/>
                </a:solidFill>
              </a:rPr>
              <a:t>When a solution of sodium alginate is mixed with a solution containing calcium ions, the calcium ions cross-links the alginate chains, which causes them to </a:t>
            </a:r>
            <a:r>
              <a:rPr lang="en-US" sz="2800" b="1" spc="-20" dirty="0" smtClean="0">
                <a:solidFill>
                  <a:prstClr val="black"/>
                </a:solidFill>
              </a:rPr>
              <a:t>no longer be soluble</a:t>
            </a:r>
            <a:r>
              <a:rPr lang="en-US" sz="2800" spc="-20" dirty="0" smtClean="0">
                <a:solidFill>
                  <a:prstClr val="black"/>
                </a:solidFill>
              </a:rPr>
              <a:t>. </a:t>
            </a:r>
            <a:endParaRPr lang="en-US" sz="2800" dirty="0" smtClean="0">
              <a:solidFill>
                <a:prstClr val="black"/>
              </a:solidFill>
            </a:endParaRPr>
          </a:p>
        </p:txBody>
      </p:sp>
      <p:sp>
        <p:nvSpPr>
          <p:cNvPr id="13" name="TextBox 12"/>
          <p:cNvSpPr txBox="1"/>
          <p:nvPr/>
        </p:nvSpPr>
        <p:spPr>
          <a:xfrm>
            <a:off x="7422777" y="4594719"/>
            <a:ext cx="1721223" cy="623248"/>
          </a:xfrm>
          <a:prstGeom prst="rect">
            <a:avLst/>
          </a:prstGeom>
          <a:noFill/>
        </p:spPr>
        <p:txBody>
          <a:bodyPr wrap="square" lIns="0" tIns="0" rIns="0" bIns="0" rtlCol="0">
            <a:spAutoFit/>
          </a:bodyPr>
          <a:lstStyle/>
          <a:p>
            <a:pPr algn="ctr">
              <a:lnSpc>
                <a:spcPct val="75000"/>
              </a:lnSpc>
            </a:pPr>
            <a:r>
              <a:rPr lang="en-US" b="1" spc="-20" dirty="0" smtClean="0">
                <a:solidFill>
                  <a:prstClr val="black"/>
                </a:solidFill>
                <a:latin typeface="Arial Narrow" pitchFamily="34" charset="0"/>
              </a:rPr>
              <a:t>Another </a:t>
            </a:r>
            <a:br>
              <a:rPr lang="en-US" b="1" spc="-20" dirty="0" smtClean="0">
                <a:solidFill>
                  <a:prstClr val="black"/>
                </a:solidFill>
                <a:latin typeface="Arial Narrow" pitchFamily="34" charset="0"/>
              </a:rPr>
            </a:br>
            <a:r>
              <a:rPr lang="en-US" b="1" spc="-20" dirty="0" smtClean="0">
                <a:solidFill>
                  <a:prstClr val="black"/>
                </a:solidFill>
                <a:latin typeface="Arial Narrow" pitchFamily="34" charset="0"/>
              </a:rPr>
              <a:t>Sodium Alginate </a:t>
            </a:r>
            <a:br>
              <a:rPr lang="en-US" b="1" spc="-20" dirty="0" smtClean="0">
                <a:solidFill>
                  <a:prstClr val="black"/>
                </a:solidFill>
                <a:latin typeface="Arial Narrow" pitchFamily="34" charset="0"/>
              </a:rPr>
            </a:br>
            <a:r>
              <a:rPr lang="en-US" b="1" spc="-20" dirty="0" smtClean="0">
                <a:solidFill>
                  <a:prstClr val="black"/>
                </a:solidFill>
                <a:latin typeface="Arial Narrow" pitchFamily="34" charset="0"/>
              </a:rPr>
              <a:t>chain</a:t>
            </a:r>
            <a:endParaRPr lang="en-US" b="1" dirty="0" smtClean="0">
              <a:solidFill>
                <a:prstClr val="black"/>
              </a:solidFill>
              <a:latin typeface="Arial Narrow"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http://store.independenceaustralia.com/media/catalog/product/cache/1/image/9df78eab33525d08d6e5fb8d27136e95/2/2/22000980.jpg"/>
          <p:cNvPicPr>
            <a:picLocks noChangeAspect="1" noChangeArrowheads="1"/>
          </p:cNvPicPr>
          <p:nvPr/>
        </p:nvPicPr>
        <p:blipFill>
          <a:blip r:embed="rId2" cstate="screen"/>
          <a:srcRect/>
          <a:stretch>
            <a:fillRect/>
          </a:stretch>
        </p:blipFill>
        <p:spPr bwMode="auto">
          <a:xfrm>
            <a:off x="5189395" y="3123716"/>
            <a:ext cx="2188558" cy="3259154"/>
          </a:xfrm>
          <a:prstGeom prst="rect">
            <a:avLst/>
          </a:prstGeom>
          <a:noFill/>
          <a:effectLst>
            <a:softEdge rad="127000"/>
          </a:effectLst>
        </p:spPr>
      </p:pic>
      <p:pic>
        <p:nvPicPr>
          <p:cNvPr id="4" name="Picture 2" descr="http://www.comfortsplints.com/img/case-studies/1/figure06.jpg"/>
          <p:cNvPicPr>
            <a:picLocks noChangeAspect="1" noChangeArrowheads="1"/>
          </p:cNvPicPr>
          <p:nvPr/>
        </p:nvPicPr>
        <p:blipFill rotWithShape="1">
          <a:blip r:embed="rId3" cstate="screen">
            <a:extLst>
              <a:ext uri="{28A0092B-C50C-407E-A947-70E740481C1C}">
                <a14:useLocalDpi xmlns:a14="http://schemas.microsoft.com/office/drawing/2010/main" xmlns="" val="0"/>
              </a:ext>
            </a:extLst>
          </a:blip>
          <a:stretch/>
        </p:blipFill>
        <p:spPr bwMode="auto">
          <a:xfrm>
            <a:off x="1057835" y="1807821"/>
            <a:ext cx="4205558" cy="2803705"/>
          </a:xfrm>
          <a:prstGeom prst="rect">
            <a:avLst/>
          </a:prstGeom>
          <a:noFill/>
          <a:ln>
            <a:noFill/>
          </a:ln>
          <a:effectLst>
            <a:softEdge rad="127000"/>
          </a:effectLst>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076494" y="154852"/>
            <a:ext cx="7870282" cy="1938992"/>
          </a:xfrm>
          <a:prstGeom prst="rect">
            <a:avLst/>
          </a:prstGeom>
          <a:noFill/>
        </p:spPr>
        <p:txBody>
          <a:bodyPr wrap="square" lIns="0" tIns="0" rIns="0" bIns="0" rtlCol="0">
            <a:spAutoFit/>
          </a:bodyPr>
          <a:lstStyle/>
          <a:p>
            <a:pPr>
              <a:lnSpc>
                <a:spcPct val="90000"/>
              </a:lnSpc>
            </a:pPr>
            <a:r>
              <a:rPr lang="en-US" sz="2000" b="1" spc="-20" dirty="0" smtClean="0">
                <a:solidFill>
                  <a:prstClr val="black"/>
                </a:solidFill>
              </a:rPr>
              <a:t>Alginate uses:</a:t>
            </a:r>
            <a:r>
              <a:rPr lang="en-US" sz="2000" spc="-20" dirty="0" smtClean="0">
                <a:solidFill>
                  <a:prstClr val="black"/>
                </a:solidFill>
              </a:rPr>
              <a:t>     The ability to go from a </a:t>
            </a:r>
            <a:r>
              <a:rPr lang="en-US" sz="2000" b="1" spc="-20" dirty="0" smtClean="0">
                <a:solidFill>
                  <a:prstClr val="black"/>
                </a:solidFill>
              </a:rPr>
              <a:t>liquid</a:t>
            </a:r>
            <a:r>
              <a:rPr lang="en-US" sz="2000" spc="-20" dirty="0" smtClean="0">
                <a:solidFill>
                  <a:prstClr val="black"/>
                </a:solidFill>
              </a:rPr>
              <a:t> to </a:t>
            </a:r>
            <a:r>
              <a:rPr lang="en-US" sz="2000" b="1" spc="-20" dirty="0" smtClean="0">
                <a:solidFill>
                  <a:prstClr val="black"/>
                </a:solidFill>
              </a:rPr>
              <a:t>gel</a:t>
            </a:r>
            <a:r>
              <a:rPr lang="en-US" sz="2000" spc="-20" dirty="0" smtClean="0">
                <a:solidFill>
                  <a:prstClr val="black"/>
                </a:solidFill>
              </a:rPr>
              <a:t> to </a:t>
            </a:r>
            <a:r>
              <a:rPr lang="en-US" sz="2000" b="1" spc="-20" dirty="0" smtClean="0">
                <a:solidFill>
                  <a:prstClr val="black"/>
                </a:solidFill>
              </a:rPr>
              <a:t>solid</a:t>
            </a:r>
            <a:r>
              <a:rPr lang="en-US" sz="2000" spc="-20" dirty="0" smtClean="0">
                <a:solidFill>
                  <a:prstClr val="black"/>
                </a:solidFill>
              </a:rPr>
              <a:t> by cross-linking is useful because one can control the viscosity of the final solution.  It can be thick or thin.   </a:t>
            </a:r>
            <a:r>
              <a:rPr lang="en-US" sz="2000" spc="-20" dirty="0">
                <a:solidFill>
                  <a:prstClr val="black"/>
                </a:solidFill>
              </a:rPr>
              <a:t>To </a:t>
            </a:r>
            <a:r>
              <a:rPr lang="en-US" sz="2000" spc="-20" dirty="0" smtClean="0">
                <a:solidFill>
                  <a:prstClr val="black"/>
                </a:solidFill>
              </a:rPr>
              <a:t>make dental impressions</a:t>
            </a:r>
            <a:r>
              <a:rPr lang="en-US" sz="2000" spc="-20" dirty="0">
                <a:solidFill>
                  <a:prstClr val="black"/>
                </a:solidFill>
              </a:rPr>
              <a:t>, a lot of calcium ions are used to create many cross-links which will make the impression </a:t>
            </a:r>
            <a:r>
              <a:rPr lang="en-US" sz="2000" spc="-20" dirty="0" smtClean="0">
                <a:solidFill>
                  <a:prstClr val="black"/>
                </a:solidFill>
              </a:rPr>
              <a:t>stiff.   In </a:t>
            </a:r>
            <a:r>
              <a:rPr lang="en-US" sz="2000" spc="-20" dirty="0">
                <a:solidFill>
                  <a:prstClr val="black"/>
                </a:solidFill>
              </a:rPr>
              <a:t>other </a:t>
            </a:r>
            <a:r>
              <a:rPr lang="en-US" sz="2000" spc="-20" dirty="0" smtClean="0">
                <a:solidFill>
                  <a:prstClr val="black"/>
                </a:solidFill>
              </a:rPr>
              <a:t>items like ice cream, cosmetics, and wound dressings, there </a:t>
            </a:r>
          </a:p>
          <a:p>
            <a:pPr>
              <a:lnSpc>
                <a:spcPct val="90000"/>
              </a:lnSpc>
            </a:pPr>
            <a:r>
              <a:rPr lang="en-US" sz="2000" spc="-20" dirty="0" smtClean="0">
                <a:solidFill>
                  <a:prstClr val="black"/>
                </a:solidFill>
              </a:rPr>
              <a:t>are less calcium ions, so they turn into more of a gel. </a:t>
            </a:r>
          </a:p>
          <a:p>
            <a:pPr>
              <a:lnSpc>
                <a:spcPct val="90000"/>
              </a:lnSpc>
            </a:pPr>
            <a:endParaRPr lang="en-US" sz="2000" spc="-20" dirty="0" smtClean="0">
              <a:solidFill>
                <a:prstClr val="black"/>
              </a:solidFill>
            </a:endParaRPr>
          </a:p>
        </p:txBody>
      </p:sp>
      <p:pic>
        <p:nvPicPr>
          <p:cNvPr id="6" name="Picture 2" descr="http://www.cedarcresticecream.com/wp-content/uploads/2014/03/Cedar-Crest-cone-Cherry-Caramel_Collision-Mint_Chip.png"/>
          <p:cNvPicPr>
            <a:picLocks noChangeAspect="1" noChangeArrowheads="1"/>
          </p:cNvPicPr>
          <p:nvPr/>
        </p:nvPicPr>
        <p:blipFill>
          <a:blip r:embed="rId4" cstate="screen"/>
          <a:srcRect/>
          <a:stretch>
            <a:fillRect/>
          </a:stretch>
        </p:blipFill>
        <p:spPr bwMode="auto">
          <a:xfrm rot="473906">
            <a:off x="7578655" y="1871320"/>
            <a:ext cx="1342019" cy="3342964"/>
          </a:xfrm>
          <a:prstGeom prst="rect">
            <a:avLst/>
          </a:prstGeom>
          <a:noFill/>
        </p:spPr>
      </p:pic>
      <p:pic>
        <p:nvPicPr>
          <p:cNvPr id="2" name="Picture 1" descr="Cosmetics.jpg"/>
          <p:cNvPicPr>
            <a:picLocks noChangeAspect="1"/>
          </p:cNvPicPr>
          <p:nvPr/>
        </p:nvPicPr>
        <p:blipFill>
          <a:blip r:embed="rId5" cstate="screen"/>
          <a:srcRect/>
          <a:stretch>
            <a:fillRect/>
          </a:stretch>
        </p:blipFill>
        <p:spPr>
          <a:xfrm>
            <a:off x="1851243" y="4419757"/>
            <a:ext cx="2106487" cy="2438243"/>
          </a:xfrm>
          <a:prstGeom prst="rect">
            <a:avLst/>
          </a:prstGeom>
          <a:effectLst>
            <a:softEdge rad="12700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www.kayahara.ca/wp-content/uploads/2011/09/Pea-Spheres.jpg"/>
          <p:cNvPicPr>
            <a:picLocks noChangeAspect="1" noChangeArrowheads="1"/>
          </p:cNvPicPr>
          <p:nvPr/>
        </p:nvPicPr>
        <p:blipFill rotWithShape="1">
          <a:blip r:embed="rId2" cstate="screen"/>
          <a:srcRect/>
          <a:stretch/>
        </p:blipFill>
        <p:spPr bwMode="auto">
          <a:xfrm>
            <a:off x="80685" y="2339836"/>
            <a:ext cx="4490560" cy="2090817"/>
          </a:xfrm>
          <a:prstGeom prst="rect">
            <a:avLst/>
          </a:prstGeom>
          <a:noFill/>
          <a:effectLst>
            <a:softEdge rad="127000"/>
          </a:effectLst>
        </p:spPr>
      </p:pic>
      <p:pic>
        <p:nvPicPr>
          <p:cNvPr id="3" name="Picture 8" descr="http://www.souschef.co.uk/bureau-of-taste/wp-content/uploads/2014/10/spheres-step5.jpg"/>
          <p:cNvPicPr>
            <a:picLocks noChangeAspect="1" noChangeArrowheads="1"/>
          </p:cNvPicPr>
          <p:nvPr/>
        </p:nvPicPr>
        <p:blipFill>
          <a:blip r:embed="rId3" cstate="screen"/>
          <a:srcRect/>
          <a:stretch>
            <a:fillRect/>
          </a:stretch>
        </p:blipFill>
        <p:spPr bwMode="auto">
          <a:xfrm>
            <a:off x="80685" y="4536913"/>
            <a:ext cx="4487576" cy="1845958"/>
          </a:xfrm>
          <a:prstGeom prst="rect">
            <a:avLst/>
          </a:prstGeom>
          <a:noFill/>
          <a:effectLst>
            <a:softEdge rad="127000"/>
          </a:effectLst>
        </p:spPr>
      </p:pic>
      <p:pic>
        <p:nvPicPr>
          <p:cNvPr id="4" name="Picture 12" descr="https://lindsworthdeer.files.wordpress.com/2015/08/mico-wars-us125-imperial-spherificator-makes-edible-caviar-beads-of-food-11-08-2015-lhdeer-3.jpg"/>
          <p:cNvPicPr>
            <a:picLocks noChangeAspect="1" noChangeArrowheads="1"/>
          </p:cNvPicPr>
          <p:nvPr/>
        </p:nvPicPr>
        <p:blipFill rotWithShape="1">
          <a:blip r:embed="rId4" cstate="screen"/>
          <a:srcRect/>
          <a:stretch/>
        </p:blipFill>
        <p:spPr bwMode="auto">
          <a:xfrm>
            <a:off x="80684" y="158400"/>
            <a:ext cx="4332690" cy="2301676"/>
          </a:xfrm>
          <a:prstGeom prst="rect">
            <a:avLst/>
          </a:prstGeom>
          <a:noFill/>
          <a:effectLst>
            <a:softEdge rad="127000"/>
          </a:effectLst>
        </p:spPr>
      </p:pic>
      <p:sp>
        <p:nvSpPr>
          <p:cNvPr id="5" name="TextBox 4"/>
          <p:cNvSpPr txBox="1"/>
          <p:nvPr/>
        </p:nvSpPr>
        <p:spPr>
          <a:xfrm>
            <a:off x="4616824" y="112112"/>
            <a:ext cx="4527176" cy="6647974"/>
          </a:xfrm>
          <a:prstGeom prst="rect">
            <a:avLst/>
          </a:prstGeom>
          <a:noFill/>
        </p:spPr>
        <p:txBody>
          <a:bodyPr wrap="square" lIns="0" tIns="0" rIns="0" bIns="0" rtlCol="0">
            <a:spAutoFit/>
          </a:bodyPr>
          <a:lstStyle/>
          <a:p>
            <a:pPr>
              <a:lnSpc>
                <a:spcPct val="90000"/>
              </a:lnSpc>
            </a:pPr>
            <a:r>
              <a:rPr lang="en-US" sz="2400" b="1" spc="-30" dirty="0" smtClean="0">
                <a:solidFill>
                  <a:prstClr val="black"/>
                </a:solidFill>
              </a:rPr>
              <a:t>Reverse Spherification:</a:t>
            </a:r>
            <a:r>
              <a:rPr lang="en-US" sz="2400" spc="-30" dirty="0" smtClean="0">
                <a:solidFill>
                  <a:prstClr val="black"/>
                </a:solidFill>
              </a:rPr>
              <a:t>    One unique use of cross-linking sodium alginate is creating spheres of edible liquids (juices, sauces, alcoholic beverages, etc.)  The technique involves adding a calcium salt such as calcium chloride, calcium lactate, or calcium lactate gluconate to the liquid one wants to be encapsulated within a sphere.   That liquid is then dropped into a bowl that contains sodium alginate.   When the two liquids contact each other, calcium ions in the juice cross-links the alginate in the sodium alginate solution.   That creates an alginate membrane around the drop of juice.   So you end up with edible liquids encased in spheres, which are used to provide bursts of flavor.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cdn.shopify.com/s/files/1/0211/5492/products/Gel_Spheres_Step_08_Drops_from_Above_X8A6955_1024x1024.jpg?v=1383851228"/>
          <p:cNvPicPr>
            <a:picLocks noChangeAspect="1" noChangeArrowheads="1"/>
          </p:cNvPicPr>
          <p:nvPr/>
        </p:nvPicPr>
        <p:blipFill>
          <a:blip r:embed="rId2" cstate="screen"/>
          <a:srcRect/>
          <a:stretch>
            <a:fillRect/>
          </a:stretch>
        </p:blipFill>
        <p:spPr bwMode="auto">
          <a:xfrm>
            <a:off x="0" y="0"/>
            <a:ext cx="5486399" cy="5486400"/>
          </a:xfrm>
          <a:prstGeom prst="rect">
            <a:avLst/>
          </a:prstGeom>
          <a:noFill/>
        </p:spPr>
      </p:pic>
      <p:sp>
        <p:nvSpPr>
          <p:cNvPr id="3" name="TextBox 2"/>
          <p:cNvSpPr txBox="1"/>
          <p:nvPr/>
        </p:nvSpPr>
        <p:spPr>
          <a:xfrm>
            <a:off x="5325035" y="874112"/>
            <a:ext cx="3648636" cy="3988784"/>
          </a:xfrm>
          <a:prstGeom prst="rect">
            <a:avLst/>
          </a:prstGeom>
          <a:noFill/>
        </p:spPr>
        <p:txBody>
          <a:bodyPr wrap="square" lIns="0" tIns="0" rIns="0" bIns="0" rtlCol="0">
            <a:spAutoFit/>
          </a:bodyPr>
          <a:lstStyle/>
          <a:p>
            <a:pPr>
              <a:lnSpc>
                <a:spcPct val="90000"/>
              </a:lnSpc>
            </a:pPr>
            <a:r>
              <a:rPr lang="en-US" sz="2400" spc="-30" dirty="0" smtClean="0">
                <a:solidFill>
                  <a:prstClr val="black"/>
                </a:solidFill>
              </a:rPr>
              <a:t>Here calcium chloride has been added to some grape juice and placed into a syringe.</a:t>
            </a:r>
          </a:p>
          <a:p>
            <a:pPr>
              <a:lnSpc>
                <a:spcPct val="90000"/>
              </a:lnSpc>
            </a:pPr>
            <a:endParaRPr lang="en-US" sz="2400" spc="-30" dirty="0">
              <a:solidFill>
                <a:prstClr val="black"/>
              </a:solidFill>
            </a:endParaRPr>
          </a:p>
          <a:p>
            <a:pPr>
              <a:lnSpc>
                <a:spcPct val="90000"/>
              </a:lnSpc>
            </a:pPr>
            <a:r>
              <a:rPr lang="en-US" sz="2400" spc="-30" dirty="0" smtClean="0">
                <a:solidFill>
                  <a:prstClr val="black"/>
                </a:solidFill>
              </a:rPr>
              <a:t>In the bowl is a 0.5% w/v solution of sodium alginate.   </a:t>
            </a:r>
          </a:p>
          <a:p>
            <a:pPr>
              <a:lnSpc>
                <a:spcPct val="90000"/>
              </a:lnSpc>
            </a:pPr>
            <a:endParaRPr lang="en-US" sz="2400" spc="-30" dirty="0">
              <a:solidFill>
                <a:prstClr val="black"/>
              </a:solidFill>
            </a:endParaRPr>
          </a:p>
          <a:p>
            <a:pPr>
              <a:lnSpc>
                <a:spcPct val="90000"/>
              </a:lnSpc>
            </a:pPr>
            <a:r>
              <a:rPr lang="en-US" sz="2400" spc="-30" dirty="0" smtClean="0">
                <a:solidFill>
                  <a:prstClr val="black"/>
                </a:solidFill>
              </a:rPr>
              <a:t>When the drops of grape juice enter the bowl, a skin (membrane) forms around the grape juice creating spheres of grape juice.</a:t>
            </a:r>
          </a:p>
        </p:txBody>
      </p:sp>
      <p:sp>
        <p:nvSpPr>
          <p:cNvPr id="4" name="TextBox 3"/>
          <p:cNvSpPr txBox="1"/>
          <p:nvPr/>
        </p:nvSpPr>
        <p:spPr>
          <a:xfrm>
            <a:off x="1102658" y="5446111"/>
            <a:ext cx="7611035" cy="997196"/>
          </a:xfrm>
          <a:prstGeom prst="rect">
            <a:avLst/>
          </a:prstGeom>
          <a:noFill/>
        </p:spPr>
        <p:txBody>
          <a:bodyPr wrap="square" lIns="0" tIns="0" rIns="0" bIns="0" rtlCol="0">
            <a:spAutoFit/>
          </a:bodyPr>
          <a:lstStyle/>
          <a:p>
            <a:pPr>
              <a:lnSpc>
                <a:spcPct val="90000"/>
              </a:lnSpc>
            </a:pPr>
            <a:r>
              <a:rPr lang="en-US" sz="2400" spc="-30" dirty="0" smtClean="0">
                <a:solidFill>
                  <a:prstClr val="black"/>
                </a:solidFill>
              </a:rPr>
              <a:t>This happens because the calcium ions cross-link the alginate chains causing them to form a non-soluble membrane around the grape juice.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farm5.static.flickr.com/4145/5107306746_9e58a55042_b.jpg"/>
          <p:cNvPicPr>
            <a:picLocks noChangeAspect="1" noChangeArrowheads="1"/>
          </p:cNvPicPr>
          <p:nvPr/>
        </p:nvPicPr>
        <p:blipFill>
          <a:blip r:embed="rId2" cstate="screen"/>
          <a:srcRect/>
          <a:stretch>
            <a:fillRect/>
          </a:stretch>
        </p:blipFill>
        <p:spPr bwMode="auto">
          <a:xfrm>
            <a:off x="415552" y="0"/>
            <a:ext cx="4762500" cy="6667500"/>
          </a:xfrm>
          <a:prstGeom prst="rect">
            <a:avLst/>
          </a:prstGeom>
          <a:noFill/>
        </p:spPr>
      </p:pic>
      <p:pic>
        <p:nvPicPr>
          <p:cNvPr id="27652" name="Picture 4" descr="http://www.sciencebuddies.org/blog/graphics/2014-blog-spherification-caviar-maker.png"/>
          <p:cNvPicPr>
            <a:picLocks noChangeAspect="1" noChangeArrowheads="1"/>
          </p:cNvPicPr>
          <p:nvPr/>
        </p:nvPicPr>
        <p:blipFill>
          <a:blip r:embed="rId3" cstate="screen"/>
          <a:srcRect l="12667" r="12969"/>
          <a:stretch>
            <a:fillRect/>
          </a:stretch>
        </p:blipFill>
        <p:spPr bwMode="auto">
          <a:xfrm>
            <a:off x="5181599" y="421339"/>
            <a:ext cx="3612777" cy="2890651"/>
          </a:xfrm>
          <a:prstGeom prst="rect">
            <a:avLst/>
          </a:prstGeom>
          <a:noFill/>
        </p:spPr>
      </p:pic>
      <p:pic>
        <p:nvPicPr>
          <p:cNvPr id="27654" name="Picture 6" descr="http://www.shopchefrubber.com/images/D/1001874-caviar2.jpg"/>
          <p:cNvPicPr>
            <a:picLocks noChangeAspect="1" noChangeArrowheads="1"/>
          </p:cNvPicPr>
          <p:nvPr/>
        </p:nvPicPr>
        <p:blipFill>
          <a:blip r:embed="rId4" cstate="screen"/>
          <a:srcRect/>
          <a:stretch>
            <a:fillRect/>
          </a:stretch>
        </p:blipFill>
        <p:spPr bwMode="auto">
          <a:xfrm>
            <a:off x="5767481" y="3592605"/>
            <a:ext cx="2714625" cy="230505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Molecular Gastronomy</a:t>
            </a:r>
            <a:endParaRPr lang="en-US" dirty="0"/>
          </a:p>
        </p:txBody>
      </p:sp>
      <p:sp>
        <p:nvSpPr>
          <p:cNvPr id="3" name="Content Placeholder 2"/>
          <p:cNvSpPr>
            <a:spLocks noGrp="1"/>
          </p:cNvSpPr>
          <p:nvPr>
            <p:ph idx="1"/>
          </p:nvPr>
        </p:nvSpPr>
        <p:spPr/>
        <p:txBody>
          <a:bodyPr/>
          <a:lstStyle/>
          <a:p>
            <a:r>
              <a:rPr lang="en-US" dirty="0" smtClean="0"/>
              <a:t>A modern style of cooking that tries to understand the molecular level of cooking.   It also tends to use more scientific equipment than regular cooking.</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s://stellaculinary.com/sites/default/files/imagepicker/1/fruit-caviar-ionic-spherification-8.jpg"/>
          <p:cNvPicPr>
            <a:picLocks noChangeAspect="1" noChangeArrowheads="1"/>
          </p:cNvPicPr>
          <p:nvPr/>
        </p:nvPicPr>
        <p:blipFill>
          <a:blip r:embed="rId2" cstate="screen"/>
          <a:srcRect/>
          <a:stretch>
            <a:fillRect/>
          </a:stretch>
        </p:blipFill>
        <p:spPr bwMode="auto">
          <a:xfrm>
            <a:off x="1267197" y="2708555"/>
            <a:ext cx="7592549" cy="3387446"/>
          </a:xfrm>
          <a:prstGeom prst="rect">
            <a:avLst/>
          </a:prstGeom>
          <a:noFill/>
        </p:spPr>
      </p:pic>
      <p:sp>
        <p:nvSpPr>
          <p:cNvPr id="4" name="TextBox 3"/>
          <p:cNvSpPr txBox="1"/>
          <p:nvPr/>
        </p:nvSpPr>
        <p:spPr>
          <a:xfrm>
            <a:off x="1255058" y="224118"/>
            <a:ext cx="7207624" cy="2862322"/>
          </a:xfrm>
          <a:prstGeom prst="rect">
            <a:avLst/>
          </a:prstGeom>
          <a:noFill/>
        </p:spPr>
        <p:txBody>
          <a:bodyPr wrap="square" rtlCol="0">
            <a:spAutoFit/>
          </a:bodyPr>
          <a:lstStyle/>
          <a:p>
            <a:r>
              <a:rPr lang="en-US" dirty="0" smtClean="0"/>
              <a:t>Reverse Spherification using small spoon.</a:t>
            </a:r>
          </a:p>
          <a:p>
            <a:r>
              <a:rPr lang="en-US" dirty="0" smtClean="0">
                <a:hlinkClick r:id="rId3"/>
              </a:rPr>
              <a:t>https://youtu.be/A7QFcP74zyg</a:t>
            </a:r>
            <a:endParaRPr lang="en-US" dirty="0" smtClean="0"/>
          </a:p>
          <a:p>
            <a:endParaRPr lang="en-US" dirty="0"/>
          </a:p>
          <a:p>
            <a:r>
              <a:rPr lang="en-US" dirty="0" smtClean="0"/>
              <a:t>Using pipette to make small spheres</a:t>
            </a:r>
          </a:p>
          <a:p>
            <a:r>
              <a:rPr lang="en-US" dirty="0" smtClean="0">
                <a:hlinkClick r:id="rId4"/>
              </a:rPr>
              <a:t>https://youtu.be/SJNEzawRCm8</a:t>
            </a:r>
            <a:endParaRPr lang="en-US" dirty="0" smtClean="0"/>
          </a:p>
          <a:p>
            <a:endParaRPr lang="en-US" dirty="0"/>
          </a:p>
          <a:p>
            <a:r>
              <a:rPr lang="en-US" dirty="0" smtClean="0"/>
              <a:t>Science lab style</a:t>
            </a:r>
          </a:p>
          <a:p>
            <a:r>
              <a:rPr lang="en-US" dirty="0" smtClean="0">
                <a:hlinkClick r:id="rId5"/>
              </a:rPr>
              <a:t>https://youtu.be/Htjbu-PZ-zU</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saltyseattle.com/wp-content/uploads/160.JPG"/>
          <p:cNvPicPr>
            <a:picLocks noChangeAspect="1" noChangeArrowheads="1"/>
          </p:cNvPicPr>
          <p:nvPr/>
        </p:nvPicPr>
        <p:blipFill>
          <a:blip r:embed="rId2" cstate="screen"/>
          <a:srcRect/>
          <a:stretch>
            <a:fillRect/>
          </a:stretch>
        </p:blipFill>
        <p:spPr bwMode="auto">
          <a:xfrm>
            <a:off x="1742328" y="200679"/>
            <a:ext cx="6083860" cy="3615880"/>
          </a:xfrm>
          <a:prstGeom prst="rect">
            <a:avLst/>
          </a:prstGeom>
          <a:noFill/>
        </p:spPr>
      </p:pic>
      <p:sp>
        <p:nvSpPr>
          <p:cNvPr id="3" name="TextBox 2"/>
          <p:cNvSpPr txBox="1"/>
          <p:nvPr/>
        </p:nvSpPr>
        <p:spPr>
          <a:xfrm>
            <a:off x="1237129" y="4235876"/>
            <a:ext cx="7611035" cy="1661993"/>
          </a:xfrm>
          <a:prstGeom prst="rect">
            <a:avLst/>
          </a:prstGeom>
          <a:noFill/>
        </p:spPr>
        <p:txBody>
          <a:bodyPr wrap="square" lIns="0" tIns="0" rIns="0" bIns="0" rtlCol="0">
            <a:spAutoFit/>
          </a:bodyPr>
          <a:lstStyle/>
          <a:p>
            <a:pPr>
              <a:lnSpc>
                <a:spcPct val="90000"/>
              </a:lnSpc>
            </a:pPr>
            <a:r>
              <a:rPr lang="en-US" sz="2400" spc="-30" dirty="0" smtClean="0">
                <a:solidFill>
                  <a:prstClr val="black"/>
                </a:solidFill>
              </a:rPr>
              <a:t>Instead of forming small spheres with a syringe, a small spoon creates larger spheres.   To make the spheres more round, a thickener called </a:t>
            </a:r>
            <a:r>
              <a:rPr lang="en-US" sz="2400" spc="-30" dirty="0" err="1" smtClean="0">
                <a:solidFill>
                  <a:prstClr val="black"/>
                </a:solidFill>
              </a:rPr>
              <a:t>xanthum</a:t>
            </a:r>
            <a:r>
              <a:rPr lang="en-US" sz="2400" spc="-30" dirty="0" smtClean="0">
                <a:solidFill>
                  <a:prstClr val="black"/>
                </a:solidFill>
              </a:rPr>
              <a:t> gum is often added to the juice or pureed (highly blended) food.  These green spheres were made from pureed peas.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hipfoodiemom.com/wp-content/uploads/2013/10/Blender_larger.jpg"/>
          <p:cNvPicPr>
            <a:picLocks noChangeAspect="1" noChangeArrowheads="1"/>
          </p:cNvPicPr>
          <p:nvPr/>
        </p:nvPicPr>
        <p:blipFill>
          <a:blip r:embed="rId2" cstate="screen"/>
          <a:srcRect/>
          <a:stretch>
            <a:fillRect/>
          </a:stretch>
        </p:blipFill>
        <p:spPr bwMode="auto">
          <a:xfrm>
            <a:off x="334870" y="340658"/>
            <a:ext cx="8572500" cy="5715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https://upload.wikimedia.org/wikipedia/commons/7/73/X_ray_diffraction.png"/>
          <p:cNvPicPr>
            <a:picLocks noChangeAspect="1" noChangeArrowheads="1"/>
          </p:cNvPicPr>
          <p:nvPr/>
        </p:nvPicPr>
        <p:blipFill>
          <a:blip r:embed="rId2" cstate="screen"/>
          <a:srcRect/>
          <a:stretch>
            <a:fillRect/>
          </a:stretch>
        </p:blipFill>
        <p:spPr bwMode="auto">
          <a:xfrm>
            <a:off x="1066800" y="174320"/>
            <a:ext cx="3021106" cy="6557174"/>
          </a:xfrm>
          <a:prstGeom prst="rect">
            <a:avLst/>
          </a:prstGeom>
          <a:noFill/>
        </p:spPr>
      </p:pic>
      <p:pic>
        <p:nvPicPr>
          <p:cNvPr id="3" name="Picture 14" descr="http://www-personal.umich.edu/~engelmm/images/DecagonalDiffraction.jpg"/>
          <p:cNvPicPr>
            <a:picLocks noChangeAspect="1" noChangeArrowheads="1"/>
          </p:cNvPicPr>
          <p:nvPr/>
        </p:nvPicPr>
        <p:blipFill>
          <a:blip r:embed="rId3" cstate="screen">
            <a:lum bright="10000" contrast="20000"/>
          </a:blip>
          <a:srcRect/>
          <a:stretch>
            <a:fillRect/>
          </a:stretch>
        </p:blipFill>
        <p:spPr bwMode="auto">
          <a:xfrm>
            <a:off x="1186964" y="1622027"/>
            <a:ext cx="1206613" cy="1206613"/>
          </a:xfrm>
          <a:prstGeom prst="rect">
            <a:avLst/>
          </a:prstGeom>
          <a:noFill/>
        </p:spPr>
      </p:pic>
      <p:pic>
        <p:nvPicPr>
          <p:cNvPr id="4" name="Picture 20" descr="http://sites.duke.edu/dukeresearch/files/2013/11/Lysozyme_crystal1.jpg"/>
          <p:cNvPicPr>
            <a:picLocks noChangeAspect="1" noChangeArrowheads="1"/>
          </p:cNvPicPr>
          <p:nvPr/>
        </p:nvPicPr>
        <p:blipFill>
          <a:blip r:embed="rId4" cstate="screen"/>
          <a:srcRect/>
          <a:stretch>
            <a:fillRect/>
          </a:stretch>
        </p:blipFill>
        <p:spPr bwMode="auto">
          <a:xfrm>
            <a:off x="1344707" y="140427"/>
            <a:ext cx="1005852" cy="712007"/>
          </a:xfrm>
          <a:prstGeom prst="rect">
            <a:avLst/>
          </a:prstGeom>
          <a:noFill/>
        </p:spPr>
      </p:pic>
      <p:sp>
        <p:nvSpPr>
          <p:cNvPr id="5" name="TextBox 4"/>
          <p:cNvSpPr txBox="1"/>
          <p:nvPr/>
        </p:nvSpPr>
        <p:spPr>
          <a:xfrm>
            <a:off x="4151205" y="304800"/>
            <a:ext cx="4822466" cy="5318379"/>
          </a:xfrm>
          <a:prstGeom prst="rect">
            <a:avLst/>
          </a:prstGeom>
          <a:noFill/>
        </p:spPr>
        <p:txBody>
          <a:bodyPr wrap="square" lIns="0" tIns="0" rIns="0" bIns="0" rtlCol="0">
            <a:spAutoFit/>
          </a:bodyPr>
          <a:lstStyle/>
          <a:p>
            <a:pPr>
              <a:lnSpc>
                <a:spcPct val="90000"/>
              </a:lnSpc>
            </a:pPr>
            <a:r>
              <a:rPr lang="en-US" sz="2400" b="1" spc="-20" dirty="0">
                <a:solidFill>
                  <a:srgbClr val="C00000"/>
                </a:solidFill>
              </a:rPr>
              <a:t>X-ray Crystallography:</a:t>
            </a:r>
            <a:r>
              <a:rPr lang="en-US" sz="2400" spc="-20" dirty="0">
                <a:solidFill>
                  <a:prstClr val="black"/>
                </a:solidFill>
              </a:rPr>
              <a:t>     </a:t>
            </a:r>
            <a:endParaRPr lang="en-US" sz="2400" spc="-20" dirty="0" smtClean="0">
              <a:solidFill>
                <a:prstClr val="black"/>
              </a:solidFill>
            </a:endParaRPr>
          </a:p>
          <a:p>
            <a:pPr>
              <a:lnSpc>
                <a:spcPct val="90000"/>
              </a:lnSpc>
            </a:pPr>
            <a:r>
              <a:rPr lang="en-US" sz="2400" spc="-20" dirty="0" smtClean="0">
                <a:solidFill>
                  <a:prstClr val="black"/>
                </a:solidFill>
              </a:rPr>
              <a:t> To </a:t>
            </a:r>
            <a:r>
              <a:rPr lang="en-US" sz="2400" spc="-20" dirty="0">
                <a:solidFill>
                  <a:prstClr val="black"/>
                </a:solidFill>
              </a:rPr>
              <a:t>determine the molecular structure of  molecules like proteins, DNA, and minerals, a </a:t>
            </a:r>
            <a:r>
              <a:rPr lang="en-US" sz="2400" b="1" spc="-20" dirty="0">
                <a:solidFill>
                  <a:prstClr val="black"/>
                </a:solidFill>
              </a:rPr>
              <a:t>crystal</a:t>
            </a:r>
            <a:r>
              <a:rPr lang="en-US" sz="2400" spc="-20" dirty="0">
                <a:solidFill>
                  <a:prstClr val="black"/>
                </a:solidFill>
              </a:rPr>
              <a:t> of that substance is first </a:t>
            </a:r>
            <a:r>
              <a:rPr lang="en-US" sz="2400" b="1" spc="-20" dirty="0">
                <a:solidFill>
                  <a:prstClr val="black"/>
                </a:solidFill>
              </a:rPr>
              <a:t>grown</a:t>
            </a:r>
            <a:r>
              <a:rPr lang="en-US" sz="2400" spc="-20" dirty="0">
                <a:solidFill>
                  <a:prstClr val="black"/>
                </a:solidFill>
              </a:rPr>
              <a:t> and then subjected to </a:t>
            </a:r>
            <a:r>
              <a:rPr lang="en-US" sz="2400" spc="-20" dirty="0" smtClean="0">
                <a:solidFill>
                  <a:prstClr val="black"/>
                </a:solidFill>
              </a:rPr>
              <a:t/>
            </a:r>
            <a:br>
              <a:rPr lang="en-US" sz="2400" spc="-20" dirty="0" smtClean="0">
                <a:solidFill>
                  <a:prstClr val="black"/>
                </a:solidFill>
              </a:rPr>
            </a:br>
            <a:r>
              <a:rPr lang="en-US" sz="2400" b="1" spc="-20" dirty="0" smtClean="0">
                <a:solidFill>
                  <a:prstClr val="black"/>
                </a:solidFill>
              </a:rPr>
              <a:t>x-rays </a:t>
            </a:r>
            <a:r>
              <a:rPr lang="en-US" sz="2400" spc="-20" dirty="0">
                <a:solidFill>
                  <a:prstClr val="black"/>
                </a:solidFill>
              </a:rPr>
              <a:t>that will be scattered by the electrons in in the molecule.   </a:t>
            </a:r>
            <a:endParaRPr lang="en-US" sz="2400" spc="-20" dirty="0" smtClean="0">
              <a:solidFill>
                <a:prstClr val="black"/>
              </a:solidFill>
            </a:endParaRPr>
          </a:p>
          <a:p>
            <a:pPr>
              <a:lnSpc>
                <a:spcPct val="90000"/>
              </a:lnSpc>
            </a:pPr>
            <a:r>
              <a:rPr lang="en-US" sz="2400" spc="-20" dirty="0" smtClean="0">
                <a:solidFill>
                  <a:prstClr val="black"/>
                </a:solidFill>
              </a:rPr>
              <a:t>The </a:t>
            </a:r>
            <a:r>
              <a:rPr lang="en-US" sz="2400" spc="-20" dirty="0">
                <a:solidFill>
                  <a:prstClr val="black"/>
                </a:solidFill>
              </a:rPr>
              <a:t>scattering causes a “</a:t>
            </a:r>
            <a:r>
              <a:rPr lang="en-US" sz="2400" b="1" spc="-20" dirty="0">
                <a:solidFill>
                  <a:prstClr val="black"/>
                </a:solidFill>
              </a:rPr>
              <a:t>diffraction pattern</a:t>
            </a:r>
            <a:r>
              <a:rPr lang="en-US" sz="2400" spc="-20" dirty="0">
                <a:solidFill>
                  <a:prstClr val="black"/>
                </a:solidFill>
              </a:rPr>
              <a:t>” when scattered x-ray waves interfere with each other.   From the diffraction pattern,  calculations can create an </a:t>
            </a:r>
            <a:r>
              <a:rPr lang="en-US" sz="2400" b="1" spc="-20" dirty="0">
                <a:solidFill>
                  <a:prstClr val="black"/>
                </a:solidFill>
              </a:rPr>
              <a:t>electron density map,</a:t>
            </a:r>
            <a:r>
              <a:rPr lang="en-US" sz="2400" spc="-20" dirty="0">
                <a:solidFill>
                  <a:prstClr val="black"/>
                </a:solidFill>
              </a:rPr>
              <a:t> which can then lead to the actual structure (</a:t>
            </a:r>
            <a:r>
              <a:rPr lang="en-US" sz="2400" b="1" spc="-20" dirty="0">
                <a:solidFill>
                  <a:prstClr val="black"/>
                </a:solidFill>
              </a:rPr>
              <a:t>atomic model</a:t>
            </a:r>
            <a:r>
              <a:rPr lang="en-US" sz="2400" spc="-20" dirty="0">
                <a:solidFill>
                  <a:prstClr val="black"/>
                </a:solidFill>
              </a:rPr>
              <a:t>) of the molecule.   A protein molecule is shown in the illustration.</a:t>
            </a:r>
            <a:endParaRPr lang="en-US" sz="2400" dirty="0">
              <a:solidFill>
                <a:prstClr val="black"/>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spect="1" noChangeArrowheads="1"/>
          </p:cNvPicPr>
          <p:nvPr/>
        </p:nvPicPr>
        <p:blipFill>
          <a:blip r:embed="rId2" cstate="screen"/>
          <a:srcRect/>
          <a:stretch>
            <a:fillRect/>
          </a:stretch>
        </p:blipFill>
        <p:spPr bwMode="auto">
          <a:xfrm>
            <a:off x="4699000" y="4254500"/>
            <a:ext cx="4445000" cy="2603500"/>
          </a:xfrm>
          <a:prstGeom prst="rect">
            <a:avLst/>
          </a:prstGeom>
          <a:noFill/>
          <a:ln w="9525">
            <a:noFill/>
            <a:miter lim="800000"/>
            <a:headEnd/>
            <a:tailEnd/>
          </a:ln>
        </p:spPr>
      </p:pic>
      <p:sp>
        <p:nvSpPr>
          <p:cNvPr id="3" name="TextBox 2"/>
          <p:cNvSpPr txBox="1"/>
          <p:nvPr/>
        </p:nvSpPr>
        <p:spPr>
          <a:xfrm>
            <a:off x="1119729" y="140081"/>
            <a:ext cx="7782224" cy="4321183"/>
          </a:xfrm>
          <a:prstGeom prst="rect">
            <a:avLst/>
          </a:prstGeom>
          <a:noFill/>
        </p:spPr>
        <p:txBody>
          <a:bodyPr wrap="square" lIns="0" tIns="0" rIns="0" bIns="0" rtlCol="0">
            <a:spAutoFit/>
          </a:bodyPr>
          <a:lstStyle/>
          <a:p>
            <a:pPr>
              <a:lnSpc>
                <a:spcPct val="90000"/>
              </a:lnSpc>
            </a:pPr>
            <a:r>
              <a:rPr lang="en-US" sz="2400" b="1" spc="-20" dirty="0">
                <a:solidFill>
                  <a:prstClr val="black"/>
                </a:solidFill>
              </a:rPr>
              <a:t>Reverse Spherification Recipe (Alginate solution):</a:t>
            </a:r>
            <a:r>
              <a:rPr lang="en-US" sz="2400" spc="-20" dirty="0">
                <a:solidFill>
                  <a:prstClr val="black"/>
                </a:solidFill>
              </a:rPr>
              <a:t>    </a:t>
            </a:r>
            <a:r>
              <a:rPr lang="en-US" sz="2400" spc="-20" dirty="0" smtClean="0">
                <a:solidFill>
                  <a:prstClr val="black"/>
                </a:solidFill>
              </a:rPr>
              <a:t>Sodium Alginate is long </a:t>
            </a:r>
            <a:r>
              <a:rPr lang="en-US" sz="2400" spc="-20" dirty="0">
                <a:solidFill>
                  <a:prstClr val="black"/>
                </a:solidFill>
              </a:rPr>
              <a:t>chains of sugar that dissolve in water.   The recipe calls for a 0.5% w/v concentration of sodium alginate.   “0.5</a:t>
            </a:r>
            <a:r>
              <a:rPr lang="en-US" sz="2400" spc="-20" dirty="0">
                <a:solidFill>
                  <a:srgbClr val="00B0F0"/>
                </a:solidFill>
              </a:rPr>
              <a:t>%</a:t>
            </a:r>
            <a:r>
              <a:rPr lang="en-US" sz="2400" spc="-20" dirty="0">
                <a:solidFill>
                  <a:prstClr val="black"/>
                </a:solidFill>
              </a:rPr>
              <a:t> </a:t>
            </a:r>
            <a:r>
              <a:rPr lang="en-US" sz="2400" spc="-20" dirty="0">
                <a:solidFill>
                  <a:srgbClr val="C00000"/>
                </a:solidFill>
              </a:rPr>
              <a:t>w</a:t>
            </a:r>
            <a:r>
              <a:rPr lang="en-US" sz="2400" spc="-20" dirty="0">
                <a:solidFill>
                  <a:prstClr val="black"/>
                </a:solidFill>
              </a:rPr>
              <a:t>/</a:t>
            </a:r>
            <a:r>
              <a:rPr lang="en-US" sz="2400" b="1" spc="-20" dirty="0">
                <a:solidFill>
                  <a:srgbClr val="00B050"/>
                </a:solidFill>
              </a:rPr>
              <a:t>v</a:t>
            </a:r>
            <a:r>
              <a:rPr lang="en-US" sz="2400" spc="-20" dirty="0">
                <a:solidFill>
                  <a:prstClr val="black"/>
                </a:solidFill>
              </a:rPr>
              <a:t>” means 0.5 grams (</a:t>
            </a:r>
            <a:r>
              <a:rPr lang="en-US" sz="2400" spc="-20" dirty="0" smtClean="0">
                <a:solidFill>
                  <a:srgbClr val="C00000"/>
                </a:solidFill>
              </a:rPr>
              <a:t>weight</a:t>
            </a:r>
            <a:r>
              <a:rPr lang="en-US" sz="2400" spc="-20" dirty="0" smtClean="0">
                <a:solidFill>
                  <a:prstClr val="black"/>
                </a:solidFill>
              </a:rPr>
              <a:t>) </a:t>
            </a:r>
            <a:r>
              <a:rPr lang="en-US" sz="2400" spc="-20" dirty="0">
                <a:solidFill>
                  <a:srgbClr val="00B0F0"/>
                </a:solidFill>
              </a:rPr>
              <a:t>per 100</a:t>
            </a:r>
            <a:r>
              <a:rPr lang="en-US" sz="2400" spc="-20" dirty="0">
                <a:solidFill>
                  <a:prstClr val="black"/>
                </a:solidFill>
              </a:rPr>
              <a:t> mL </a:t>
            </a:r>
            <a:r>
              <a:rPr lang="en-US" sz="2400" spc="-20" dirty="0" smtClean="0">
                <a:solidFill>
                  <a:prstClr val="black"/>
                </a:solidFill>
              </a:rPr>
              <a:t>(</a:t>
            </a:r>
            <a:r>
              <a:rPr lang="en-US" sz="2400" spc="-20" dirty="0" smtClean="0">
                <a:solidFill>
                  <a:srgbClr val="00B050"/>
                </a:solidFill>
              </a:rPr>
              <a:t>volume)</a:t>
            </a:r>
            <a:r>
              <a:rPr lang="en-US" sz="2400" spc="-20" dirty="0" smtClean="0">
                <a:solidFill>
                  <a:prstClr val="black"/>
                </a:solidFill>
              </a:rPr>
              <a:t> of </a:t>
            </a:r>
            <a:r>
              <a:rPr lang="en-US" sz="2400" spc="-20" dirty="0">
                <a:solidFill>
                  <a:prstClr val="black"/>
                </a:solidFill>
              </a:rPr>
              <a:t>solution (per 100 means %).    We can make this by weighing out 0.5 grams of sodium alginate and dissolving it in 100 mL of </a:t>
            </a:r>
            <a:r>
              <a:rPr lang="en-US" sz="2400" b="1" spc="-20" dirty="0">
                <a:solidFill>
                  <a:prstClr val="black"/>
                </a:solidFill>
              </a:rPr>
              <a:t>distilled water</a:t>
            </a:r>
            <a:r>
              <a:rPr lang="en-US" sz="2400" spc="-20" dirty="0">
                <a:solidFill>
                  <a:prstClr val="black"/>
                </a:solidFill>
              </a:rPr>
              <a:t>.   However, we want more than 100 mL.   So we could scale it up by 4</a:t>
            </a:r>
            <a:r>
              <a:rPr lang="en-US" sz="2400" spc="-20" dirty="0" smtClean="0">
                <a:solidFill>
                  <a:prstClr val="black"/>
                </a:solidFill>
              </a:rPr>
              <a:t> </a:t>
            </a:r>
            <a:r>
              <a:rPr lang="en-US" sz="2400" spc="-20" dirty="0">
                <a:solidFill>
                  <a:prstClr val="black"/>
                </a:solidFill>
              </a:rPr>
              <a:t>by weighing out 2.0 grams  (4 x 0.5g) of sodium alginate and dissolving that in about 400 mL (4x100mL) of distilled water.   Since sodium alginate takes quite a while to dissolve, a 0.5% w/v solution </a:t>
            </a:r>
            <a:r>
              <a:rPr lang="en-US" sz="2400" spc="-20" dirty="0" smtClean="0">
                <a:solidFill>
                  <a:prstClr val="black"/>
                </a:solidFill>
              </a:rPr>
              <a:t>has </a:t>
            </a:r>
            <a:r>
              <a:rPr lang="en-US" sz="2400" spc="-20" dirty="0">
                <a:solidFill>
                  <a:prstClr val="black"/>
                </a:solidFill>
              </a:rPr>
              <a:t>already </a:t>
            </a:r>
            <a:r>
              <a:rPr lang="en-US" sz="2400" spc="-20" dirty="0" smtClean="0">
                <a:solidFill>
                  <a:prstClr val="black"/>
                </a:solidFill>
              </a:rPr>
              <a:t>been </a:t>
            </a:r>
            <a:r>
              <a:rPr lang="en-US" sz="2400" spc="-20" dirty="0">
                <a:solidFill>
                  <a:prstClr val="black"/>
                </a:solidFill>
              </a:rPr>
              <a:t>made for you.  Place about 300 mL of the sodium alginate solution </a:t>
            </a:r>
            <a:r>
              <a:rPr lang="en-US" sz="2400" spc="-20" dirty="0" smtClean="0">
                <a:solidFill>
                  <a:prstClr val="black"/>
                </a:solidFill>
              </a:rPr>
              <a:t>into </a:t>
            </a:r>
            <a:r>
              <a:rPr lang="en-US" sz="2400" spc="-20" dirty="0">
                <a:solidFill>
                  <a:prstClr val="black"/>
                </a:solidFill>
              </a:rPr>
              <a:t>a shallow food container.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descr="http://www.chemspider.com/ImagesHandler.ashx?id=82564&amp;w=250&amp;h=250"/>
          <p:cNvPicPr>
            <a:picLocks noChangeAspect="1" noChangeArrowheads="1"/>
          </p:cNvPicPr>
          <p:nvPr/>
        </p:nvPicPr>
        <p:blipFill>
          <a:blip r:embed="rId2" cstate="screen"/>
          <a:srcRect/>
          <a:stretch>
            <a:fillRect/>
          </a:stretch>
        </p:blipFill>
        <p:spPr bwMode="auto">
          <a:xfrm>
            <a:off x="1921622" y="4182035"/>
            <a:ext cx="2381250" cy="2381250"/>
          </a:xfrm>
          <a:prstGeom prst="rect">
            <a:avLst/>
          </a:prstGeom>
          <a:noFill/>
        </p:spPr>
      </p:pic>
      <p:sp>
        <p:nvSpPr>
          <p:cNvPr id="11" name="Oval 10"/>
          <p:cNvSpPr/>
          <p:nvPr/>
        </p:nvSpPr>
        <p:spPr>
          <a:xfrm>
            <a:off x="4069978" y="5029211"/>
            <a:ext cx="708210" cy="7082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086746" y="523844"/>
            <a:ext cx="7824172" cy="3656386"/>
          </a:xfrm>
          <a:prstGeom prst="rect">
            <a:avLst/>
          </a:prstGeom>
          <a:noFill/>
        </p:spPr>
        <p:txBody>
          <a:bodyPr wrap="square" lIns="0" tIns="0" rIns="0" bIns="0" rtlCol="0">
            <a:spAutoFit/>
          </a:bodyPr>
          <a:lstStyle/>
          <a:p>
            <a:pPr>
              <a:lnSpc>
                <a:spcPct val="90000"/>
              </a:lnSpc>
            </a:pPr>
            <a:r>
              <a:rPr lang="en-US" sz="2400" b="1" spc="-20" dirty="0" smtClean="0">
                <a:solidFill>
                  <a:prstClr val="black"/>
                </a:solidFill>
              </a:rPr>
              <a:t>Reverse Spherification Recipe for liquid to be placed in sphere:</a:t>
            </a:r>
            <a:r>
              <a:rPr lang="en-US" sz="2400" spc="-20" dirty="0" smtClean="0">
                <a:solidFill>
                  <a:prstClr val="black"/>
                </a:solidFill>
              </a:rPr>
              <a:t>    </a:t>
            </a:r>
            <a:br>
              <a:rPr lang="en-US" sz="2400" spc="-20" dirty="0" smtClean="0">
                <a:solidFill>
                  <a:prstClr val="black"/>
                </a:solidFill>
              </a:rPr>
            </a:br>
            <a:r>
              <a:rPr lang="en-US" sz="2400" spc="-20" dirty="0" smtClean="0">
                <a:solidFill>
                  <a:prstClr val="black"/>
                </a:solidFill>
              </a:rPr>
              <a:t>The alginate will not form gel-like walls for the spheres unless </a:t>
            </a:r>
            <a:br>
              <a:rPr lang="en-US" sz="2400" spc="-20" dirty="0" smtClean="0">
                <a:solidFill>
                  <a:prstClr val="black"/>
                </a:solidFill>
              </a:rPr>
            </a:br>
            <a:r>
              <a:rPr lang="en-US" sz="2400" spc="-20" dirty="0" smtClean="0">
                <a:solidFill>
                  <a:prstClr val="black"/>
                </a:solidFill>
              </a:rPr>
              <a:t>the alginate chains are cross-linked by a metal ion with a plus 2</a:t>
            </a:r>
            <a:br>
              <a:rPr lang="en-US" sz="2400" spc="-20" dirty="0" smtClean="0">
                <a:solidFill>
                  <a:prstClr val="black"/>
                </a:solidFill>
              </a:rPr>
            </a:br>
            <a:r>
              <a:rPr lang="en-US" sz="2400" spc="-20" dirty="0" smtClean="0">
                <a:solidFill>
                  <a:prstClr val="black"/>
                </a:solidFill>
              </a:rPr>
              <a:t>charge such as calcium ions (Ca</a:t>
            </a:r>
            <a:r>
              <a:rPr lang="en-US" sz="2400" spc="-20" baseline="30000" dirty="0" smtClean="0">
                <a:solidFill>
                  <a:prstClr val="black"/>
                </a:solidFill>
              </a:rPr>
              <a:t>2+</a:t>
            </a:r>
            <a:r>
              <a:rPr lang="en-US" sz="2400" spc="-20" dirty="0" smtClean="0">
                <a:solidFill>
                  <a:prstClr val="black"/>
                </a:solidFill>
              </a:rPr>
              <a:t>).   The recipe calls for the liquid we want encapsulated in a sphere to contain 2% w/w (weight to weight) concentration of calcium lactate gluconate (this has no taste but has Ca</a:t>
            </a:r>
            <a:r>
              <a:rPr lang="en-US" sz="2400" spc="-20" baseline="30000" dirty="0" smtClean="0">
                <a:solidFill>
                  <a:prstClr val="black"/>
                </a:solidFill>
              </a:rPr>
              <a:t>2+</a:t>
            </a:r>
            <a:r>
              <a:rPr lang="en-US" sz="2400" spc="-20" dirty="0" smtClean="0">
                <a:solidFill>
                  <a:prstClr val="black"/>
                </a:solidFill>
              </a:rPr>
              <a:t> ions).    Instead of encapsulating strawberry juice, we will just use red food coloring here in the lab.  It’s not a good idea to make edible products in a chemistry lab that also uses toxic materials.  </a:t>
            </a:r>
          </a:p>
        </p:txBody>
      </p:sp>
      <p:sp>
        <p:nvSpPr>
          <p:cNvPr id="35842" name="AutoShape 2" descr="Image result for lacta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5850" name="Picture 10" descr="https://upload.wikimedia.org/wikipedia/commons/3/37/Lithium_D-gluconate.png"/>
          <p:cNvPicPr>
            <a:picLocks noChangeAspect="1" noChangeArrowheads="1"/>
          </p:cNvPicPr>
          <p:nvPr/>
        </p:nvPicPr>
        <p:blipFill>
          <a:blip r:embed="rId3" cstate="screen"/>
          <a:srcRect l="9974"/>
          <a:stretch>
            <a:fillRect/>
          </a:stretch>
        </p:blipFill>
        <p:spPr bwMode="auto">
          <a:xfrm>
            <a:off x="4894730" y="4333133"/>
            <a:ext cx="3693458" cy="1778426"/>
          </a:xfrm>
          <a:prstGeom prst="rect">
            <a:avLst/>
          </a:prstGeom>
          <a:noFill/>
        </p:spPr>
      </p:pic>
      <p:sp>
        <p:nvSpPr>
          <p:cNvPr id="8" name="TextBox 7"/>
          <p:cNvSpPr txBox="1"/>
          <p:nvPr/>
        </p:nvSpPr>
        <p:spPr>
          <a:xfrm>
            <a:off x="3984198" y="5289185"/>
            <a:ext cx="910531" cy="276999"/>
          </a:xfrm>
          <a:prstGeom prst="rect">
            <a:avLst/>
          </a:prstGeom>
          <a:noFill/>
        </p:spPr>
        <p:txBody>
          <a:bodyPr wrap="square" lIns="0" tIns="0" rIns="0" bIns="0" rtlCol="0">
            <a:spAutoFit/>
          </a:bodyPr>
          <a:lstStyle/>
          <a:p>
            <a:pPr algn="ctr">
              <a:lnSpc>
                <a:spcPct val="75000"/>
              </a:lnSpc>
            </a:pPr>
            <a:r>
              <a:rPr lang="en-US" sz="2400" spc="-20" dirty="0" smtClean="0">
                <a:solidFill>
                  <a:prstClr val="black"/>
                </a:solidFill>
                <a:latin typeface="Tahoma" pitchFamily="34" charset="0"/>
                <a:ea typeface="Tahoma" pitchFamily="34" charset="0"/>
                <a:cs typeface="Tahoma" pitchFamily="34" charset="0"/>
              </a:rPr>
              <a:t>Ca</a:t>
            </a:r>
            <a:r>
              <a:rPr lang="en-US" sz="2400" spc="-20" baseline="30000" dirty="0" smtClean="0">
                <a:solidFill>
                  <a:prstClr val="black"/>
                </a:solidFill>
                <a:latin typeface="Tahoma" pitchFamily="34" charset="0"/>
                <a:ea typeface="Tahoma" pitchFamily="34" charset="0"/>
                <a:cs typeface="Tahoma" pitchFamily="34" charset="0"/>
              </a:rPr>
              <a:t>2+</a:t>
            </a:r>
            <a:endParaRPr lang="en-US" sz="2400" baseline="30000" dirty="0" smtClean="0">
              <a:solidFill>
                <a:prstClr val="black"/>
              </a:solidFill>
              <a:latin typeface="Tahoma" pitchFamily="34" charset="0"/>
              <a:ea typeface="Tahoma" pitchFamily="34" charset="0"/>
              <a:cs typeface="Tahoma" pitchFamily="34" charset="0"/>
            </a:endParaRPr>
          </a:p>
        </p:txBody>
      </p:sp>
      <p:sp>
        <p:nvSpPr>
          <p:cNvPr id="9" name="TextBox 8"/>
          <p:cNvSpPr txBox="1"/>
          <p:nvPr/>
        </p:nvSpPr>
        <p:spPr>
          <a:xfrm>
            <a:off x="1927411" y="4459993"/>
            <a:ext cx="1066801" cy="332399"/>
          </a:xfrm>
          <a:prstGeom prst="rect">
            <a:avLst/>
          </a:prstGeom>
          <a:noFill/>
        </p:spPr>
        <p:txBody>
          <a:bodyPr wrap="square" lIns="0" tIns="0" rIns="0" bIns="0" rtlCol="0">
            <a:spAutoFit/>
          </a:bodyPr>
          <a:lstStyle/>
          <a:p>
            <a:pPr>
              <a:lnSpc>
                <a:spcPct val="90000"/>
              </a:lnSpc>
            </a:pPr>
            <a:r>
              <a:rPr lang="en-US" sz="2400" spc="-30" dirty="0" smtClean="0">
                <a:solidFill>
                  <a:prstClr val="black"/>
                </a:solidFill>
              </a:rPr>
              <a:t>Lactate</a:t>
            </a:r>
          </a:p>
        </p:txBody>
      </p:sp>
      <p:sp>
        <p:nvSpPr>
          <p:cNvPr id="10" name="TextBox 9"/>
          <p:cNvSpPr txBox="1"/>
          <p:nvPr/>
        </p:nvSpPr>
        <p:spPr>
          <a:xfrm>
            <a:off x="5827058" y="6181216"/>
            <a:ext cx="1362636" cy="332399"/>
          </a:xfrm>
          <a:prstGeom prst="rect">
            <a:avLst/>
          </a:prstGeom>
          <a:noFill/>
        </p:spPr>
        <p:txBody>
          <a:bodyPr wrap="square" lIns="0" tIns="0" rIns="0" bIns="0" rtlCol="0">
            <a:spAutoFit/>
          </a:bodyPr>
          <a:lstStyle/>
          <a:p>
            <a:pPr>
              <a:lnSpc>
                <a:spcPct val="90000"/>
              </a:lnSpc>
            </a:pPr>
            <a:r>
              <a:rPr lang="en-US" sz="2400" spc="-30" dirty="0" smtClean="0">
                <a:solidFill>
                  <a:prstClr val="black"/>
                </a:solidFill>
              </a:rPr>
              <a:t>Gluconate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0" descr="E:\ChemistryLand\CHM107LLhybrid\2. Measurement\SyringeBirds.jpg"/>
          <p:cNvPicPr>
            <a:picLocks noChangeAspect="1" noChangeArrowheads="1"/>
          </p:cNvPicPr>
          <p:nvPr/>
        </p:nvPicPr>
        <p:blipFill>
          <a:blip r:embed="rId2" cstate="screen">
            <a:grayscl/>
          </a:blip>
          <a:srcRect/>
          <a:stretch>
            <a:fillRect/>
          </a:stretch>
        </p:blipFill>
        <p:spPr bwMode="auto">
          <a:xfrm>
            <a:off x="1984527" y="452578"/>
            <a:ext cx="516860" cy="2007573"/>
          </a:xfrm>
          <a:prstGeom prst="rect">
            <a:avLst/>
          </a:prstGeom>
          <a:noFill/>
          <a:effectLst>
            <a:outerShdw blurRad="50800" dist="38100" dir="2700000" algn="tl" rotWithShape="0">
              <a:prstClr val="black">
                <a:alpha val="40000"/>
              </a:prstClr>
            </a:outerShdw>
          </a:effectLst>
        </p:spPr>
      </p:pic>
      <p:sp>
        <p:nvSpPr>
          <p:cNvPr id="4" name="TextBox 3"/>
          <p:cNvSpPr txBox="1"/>
          <p:nvPr/>
        </p:nvSpPr>
        <p:spPr>
          <a:xfrm>
            <a:off x="2913529" y="134580"/>
            <a:ext cx="6051177" cy="6370975"/>
          </a:xfrm>
          <a:prstGeom prst="rect">
            <a:avLst/>
          </a:prstGeom>
          <a:noFill/>
        </p:spPr>
        <p:txBody>
          <a:bodyPr wrap="square" lIns="0" tIns="0" rIns="0" bIns="0" rtlCol="0">
            <a:spAutoFit/>
          </a:bodyPr>
          <a:lstStyle/>
          <a:p>
            <a:pPr>
              <a:lnSpc>
                <a:spcPct val="90000"/>
              </a:lnSpc>
            </a:pPr>
            <a:r>
              <a:rPr lang="en-US" sz="2000" b="1" spc="-20" dirty="0">
                <a:solidFill>
                  <a:prstClr val="black"/>
                </a:solidFill>
              </a:rPr>
              <a:t>Creating spheres:</a:t>
            </a:r>
            <a:r>
              <a:rPr lang="en-US" sz="2000" spc="-20" dirty="0">
                <a:solidFill>
                  <a:prstClr val="black"/>
                </a:solidFill>
              </a:rPr>
              <a:t>    </a:t>
            </a:r>
          </a:p>
          <a:p>
            <a:pPr>
              <a:lnSpc>
                <a:spcPct val="90000"/>
              </a:lnSpc>
            </a:pPr>
            <a:r>
              <a:rPr lang="en-US" sz="2000" spc="-20" dirty="0">
                <a:solidFill>
                  <a:prstClr val="black"/>
                </a:solidFill>
              </a:rPr>
              <a:t>Using the syringe, try adding drops of the fake “strawberry juice” into the sodium alginate solution.  Keep the drops spread out so they don’t stick to each other.  Also, try placing the tip of the syringe under the surface and squeezing out larger spheres.     After you get the number of spheres you want, </a:t>
            </a:r>
            <a:r>
              <a:rPr lang="en-US" sz="2000" spc="-20" dirty="0" smtClean="0">
                <a:solidFill>
                  <a:prstClr val="black"/>
                </a:solidFill>
              </a:rPr>
              <a:t>wait </a:t>
            </a:r>
            <a:r>
              <a:rPr lang="en-US" sz="2000" spc="-20" dirty="0">
                <a:solidFill>
                  <a:prstClr val="black"/>
                </a:solidFill>
              </a:rPr>
              <a:t>3 minutes then show them to the instructor.  Then transfer them to another bowl that has tap water to rinse off the excess sodium alginate.    If you leave them in the bowl with sodium alginate, the spheres could completely turn into a solid.  It’s preferred that the spheres have a semi-solid skin, but the inside is a liquid.</a:t>
            </a:r>
            <a:br>
              <a:rPr lang="en-US" sz="2000" spc="-20" dirty="0">
                <a:solidFill>
                  <a:prstClr val="black"/>
                </a:solidFill>
              </a:rPr>
            </a:br>
            <a:endParaRPr lang="en-US" sz="2000" spc="-20" dirty="0">
              <a:solidFill>
                <a:prstClr val="black"/>
              </a:solidFill>
            </a:endParaRPr>
          </a:p>
          <a:p>
            <a:pPr>
              <a:lnSpc>
                <a:spcPct val="90000"/>
              </a:lnSpc>
            </a:pPr>
            <a:r>
              <a:rPr lang="en-US" sz="2000" spc="-20" dirty="0">
                <a:solidFill>
                  <a:prstClr val="black"/>
                </a:solidFill>
              </a:rPr>
              <a:t>You will repeat this procedure at home but using real juice, beverage, or sauce (like mustard or ketchup).   You will be given a packet that will have the calcium lactate gluconate pre-weighed.  You will also be given two bottles that contain a total of 250 mL of 0.5 % w/v sodium alginate </a:t>
            </a:r>
            <a:r>
              <a:rPr lang="en-US" sz="2000" spc="-20" dirty="0" smtClean="0">
                <a:solidFill>
                  <a:prstClr val="black"/>
                </a:solidFill>
              </a:rPr>
              <a:t>bath solution</a:t>
            </a:r>
            <a:r>
              <a:rPr lang="en-US" sz="2000" spc="-20" dirty="0">
                <a:solidFill>
                  <a:prstClr val="black"/>
                </a:solidFill>
              </a:rPr>
              <a:t>.  You will also have a new syringe and a new bottle for mixing the calcium lactate gluconate with your juice.  You can also take home the shallow plastic food container if you don’t have something similar at home.  See the online lab manual for details. </a:t>
            </a:r>
          </a:p>
        </p:txBody>
      </p:sp>
      <p:pic>
        <p:nvPicPr>
          <p:cNvPr id="6" name="Picture 2" descr="http://cdn.shopify.com/s/files/1/0211/5492/products/Gel_Spheres_Step_08_Drops_from_Above_X8A6955_1024x1024.jpg?v=1383851228"/>
          <p:cNvPicPr>
            <a:picLocks noChangeAspect="1" noChangeArrowheads="1"/>
          </p:cNvPicPr>
          <p:nvPr/>
        </p:nvPicPr>
        <p:blipFill>
          <a:blip r:embed="rId3" cstate="screen"/>
          <a:stretch>
            <a:fillRect/>
          </a:stretch>
        </p:blipFill>
        <p:spPr bwMode="auto">
          <a:xfrm>
            <a:off x="-1" y="2886634"/>
            <a:ext cx="2805953" cy="2805953"/>
          </a:xfrm>
          <a:prstGeom prst="rect">
            <a:avLst/>
          </a:prstGeom>
          <a:noFill/>
          <a:ln>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http://www.joshianlindsay.com/images/148.jpg"/>
          <p:cNvPicPr>
            <a:picLocks noChangeAspect="1" noChangeArrowheads="1"/>
          </p:cNvPicPr>
          <p:nvPr/>
        </p:nvPicPr>
        <p:blipFill>
          <a:blip r:embed="rId2" cstate="screen">
            <a:lum contrast="10000"/>
          </a:blip>
          <a:srcRect/>
          <a:stretch>
            <a:fillRect/>
          </a:stretch>
        </p:blipFill>
        <p:spPr bwMode="auto">
          <a:xfrm>
            <a:off x="805765" y="394447"/>
            <a:ext cx="3583126" cy="3152074"/>
          </a:xfrm>
          <a:prstGeom prst="rect">
            <a:avLst/>
          </a:prstGeom>
          <a:noFill/>
        </p:spPr>
      </p:pic>
      <p:sp>
        <p:nvSpPr>
          <p:cNvPr id="3" name="TextBox 2"/>
          <p:cNvSpPr txBox="1"/>
          <p:nvPr/>
        </p:nvSpPr>
        <p:spPr>
          <a:xfrm>
            <a:off x="4452109" y="392960"/>
            <a:ext cx="4548456" cy="2659190"/>
          </a:xfrm>
          <a:prstGeom prst="rect">
            <a:avLst/>
          </a:prstGeom>
          <a:noFill/>
        </p:spPr>
        <p:txBody>
          <a:bodyPr wrap="square" lIns="0" tIns="0" rIns="0" bIns="0" rtlCol="0">
            <a:spAutoFit/>
          </a:bodyPr>
          <a:lstStyle/>
          <a:p>
            <a:pPr>
              <a:lnSpc>
                <a:spcPct val="90000"/>
              </a:lnSpc>
            </a:pPr>
            <a:r>
              <a:rPr lang="en-US" sz="2400" b="1" spc="-20" dirty="0">
                <a:solidFill>
                  <a:srgbClr val="C00000"/>
                </a:solidFill>
              </a:rPr>
              <a:t>Purification by Crystallization:</a:t>
            </a:r>
            <a:r>
              <a:rPr lang="en-US" sz="2400" spc="-20" dirty="0">
                <a:solidFill>
                  <a:srgbClr val="C00000"/>
                </a:solidFill>
              </a:rPr>
              <a:t> </a:t>
            </a:r>
            <a:r>
              <a:rPr lang="en-US" sz="2400" spc="-20" dirty="0">
                <a:solidFill>
                  <a:prstClr val="black"/>
                </a:solidFill>
              </a:rPr>
              <a:t>    </a:t>
            </a:r>
            <a:endParaRPr lang="en-US" sz="2400" spc="-20" dirty="0" smtClean="0">
              <a:solidFill>
                <a:prstClr val="black"/>
              </a:solidFill>
            </a:endParaRPr>
          </a:p>
          <a:p>
            <a:pPr>
              <a:lnSpc>
                <a:spcPct val="90000"/>
              </a:lnSpc>
            </a:pPr>
            <a:endParaRPr lang="en-US" sz="2400" spc="-20" dirty="0">
              <a:solidFill>
                <a:prstClr val="black"/>
              </a:solidFill>
            </a:endParaRPr>
          </a:p>
          <a:p>
            <a:pPr>
              <a:lnSpc>
                <a:spcPct val="90000"/>
              </a:lnSpc>
            </a:pPr>
            <a:r>
              <a:rPr lang="en-US" sz="2400" spc="-20" dirty="0" smtClean="0">
                <a:solidFill>
                  <a:prstClr val="black"/>
                </a:solidFill>
              </a:rPr>
              <a:t>Many </a:t>
            </a:r>
            <a:r>
              <a:rPr lang="en-US" sz="2400" spc="-20" dirty="0">
                <a:solidFill>
                  <a:prstClr val="black"/>
                </a:solidFill>
              </a:rPr>
              <a:t>water soluble substances can be purified by </a:t>
            </a:r>
            <a:r>
              <a:rPr lang="en-US" sz="2400" b="1" spc="-20" dirty="0">
                <a:solidFill>
                  <a:prstClr val="black"/>
                </a:solidFill>
              </a:rPr>
              <a:t>dissolving</a:t>
            </a:r>
            <a:r>
              <a:rPr lang="en-US" sz="2400" spc="-20" dirty="0">
                <a:solidFill>
                  <a:prstClr val="black"/>
                </a:solidFill>
              </a:rPr>
              <a:t> them in water and then letting the water either </a:t>
            </a:r>
            <a:r>
              <a:rPr lang="en-US" sz="2400" b="1" spc="-20" dirty="0">
                <a:solidFill>
                  <a:prstClr val="black"/>
                </a:solidFill>
              </a:rPr>
              <a:t>cool</a:t>
            </a:r>
            <a:r>
              <a:rPr lang="en-US" sz="2400" spc="-20" dirty="0">
                <a:solidFill>
                  <a:prstClr val="black"/>
                </a:solidFill>
              </a:rPr>
              <a:t> or </a:t>
            </a:r>
            <a:r>
              <a:rPr lang="en-US" sz="2400" b="1" spc="-20" dirty="0">
                <a:solidFill>
                  <a:prstClr val="black"/>
                </a:solidFill>
              </a:rPr>
              <a:t>evaporate</a:t>
            </a:r>
            <a:r>
              <a:rPr lang="en-US" sz="2400" spc="-20" dirty="0">
                <a:solidFill>
                  <a:prstClr val="black"/>
                </a:solidFill>
              </a:rPr>
              <a:t> until the dissolved substance turns into </a:t>
            </a:r>
            <a:r>
              <a:rPr lang="en-US" sz="2400" b="1" spc="-20" dirty="0">
                <a:solidFill>
                  <a:prstClr val="black"/>
                </a:solidFill>
              </a:rPr>
              <a:t>crystals</a:t>
            </a:r>
            <a:r>
              <a:rPr lang="en-US" sz="2400" spc="-20" dirty="0">
                <a:solidFill>
                  <a:prstClr val="black"/>
                </a:solidFill>
              </a:rPr>
              <a:t>.   </a:t>
            </a:r>
            <a:endParaRPr lang="en-US" sz="2400" dirty="0">
              <a:solidFill>
                <a:prstClr val="black"/>
              </a:solidFill>
            </a:endParaRPr>
          </a:p>
        </p:txBody>
      </p:sp>
      <p:pic>
        <p:nvPicPr>
          <p:cNvPr id="4" name="Picture 22" descr="http://birthstones.today/wp-content/uploads/2014/08/emerald-mineral.jpg"/>
          <p:cNvPicPr>
            <a:picLocks noChangeAspect="1" noChangeArrowheads="1"/>
          </p:cNvPicPr>
          <p:nvPr/>
        </p:nvPicPr>
        <p:blipFill>
          <a:blip r:embed="rId3" cstate="screen"/>
          <a:srcRect/>
          <a:stretch>
            <a:fillRect/>
          </a:stretch>
        </p:blipFill>
        <p:spPr bwMode="auto">
          <a:xfrm>
            <a:off x="583253" y="3626284"/>
            <a:ext cx="3803550" cy="2810376"/>
          </a:xfrm>
          <a:prstGeom prst="rect">
            <a:avLst/>
          </a:prstGeom>
          <a:noFill/>
        </p:spPr>
      </p:pic>
      <p:sp>
        <p:nvSpPr>
          <p:cNvPr id="5" name="Rounded Rectangle 4"/>
          <p:cNvSpPr/>
          <p:nvPr/>
        </p:nvSpPr>
        <p:spPr>
          <a:xfrm>
            <a:off x="1203326" y="6058204"/>
            <a:ext cx="2319804" cy="306737"/>
          </a:xfrm>
          <a:prstGeom prst="roundRect">
            <a:avLst/>
          </a:prstGeom>
          <a:gradFill>
            <a:gsLst>
              <a:gs pos="0">
                <a:schemeClr val="bg1">
                  <a:alpha val="71000"/>
                </a:schemeClr>
              </a:gs>
              <a:gs pos="50000">
                <a:schemeClr val="bg1"/>
              </a:gs>
              <a:gs pos="100000">
                <a:schemeClr val="bg1">
                  <a:alpha val="71000"/>
                </a:schemeClr>
              </a:gs>
            </a:gsLst>
            <a:lin ang="5400000" scaled="0"/>
          </a:gra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dirty="0">
                <a:solidFill>
                  <a:prstClr val="black"/>
                </a:solidFill>
              </a:rPr>
              <a:t>Emeralds</a:t>
            </a:r>
          </a:p>
        </p:txBody>
      </p:sp>
      <p:sp>
        <p:nvSpPr>
          <p:cNvPr id="6" name="Rounded Rectangle 5"/>
          <p:cNvSpPr/>
          <p:nvPr/>
        </p:nvSpPr>
        <p:spPr>
          <a:xfrm>
            <a:off x="827525" y="439271"/>
            <a:ext cx="3224523" cy="358588"/>
          </a:xfrm>
          <a:prstGeom prst="roundRect">
            <a:avLst/>
          </a:prstGeom>
          <a:gradFill>
            <a:gsLst>
              <a:gs pos="0">
                <a:schemeClr val="bg1">
                  <a:alpha val="71000"/>
                </a:schemeClr>
              </a:gs>
              <a:gs pos="50000">
                <a:schemeClr val="bg1"/>
              </a:gs>
              <a:gs pos="100000">
                <a:schemeClr val="bg1">
                  <a:alpha val="71000"/>
                </a:schemeClr>
              </a:gs>
            </a:gsLst>
            <a:lin ang="5400000" scaled="0"/>
          </a:gra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spc="-10" dirty="0">
                <a:solidFill>
                  <a:sysClr val="windowText" lastClr="000000"/>
                </a:solidFill>
              </a:rPr>
              <a:t>Mercury Nitrate crystals</a:t>
            </a:r>
          </a:p>
        </p:txBody>
      </p:sp>
      <p:sp>
        <p:nvSpPr>
          <p:cNvPr id="7" name="TextBox 6"/>
          <p:cNvSpPr txBox="1"/>
          <p:nvPr/>
        </p:nvSpPr>
        <p:spPr>
          <a:xfrm>
            <a:off x="4425215" y="3395315"/>
            <a:ext cx="4548456" cy="2991588"/>
          </a:xfrm>
          <a:prstGeom prst="rect">
            <a:avLst/>
          </a:prstGeom>
          <a:noFill/>
        </p:spPr>
        <p:txBody>
          <a:bodyPr wrap="square" lIns="0" tIns="0" rIns="0" bIns="0" rtlCol="0">
            <a:spAutoFit/>
          </a:bodyPr>
          <a:lstStyle/>
          <a:p>
            <a:pPr>
              <a:lnSpc>
                <a:spcPct val="90000"/>
              </a:lnSpc>
            </a:pPr>
            <a:r>
              <a:rPr lang="en-US" sz="2400" spc="-20" dirty="0" smtClean="0">
                <a:solidFill>
                  <a:prstClr val="black"/>
                </a:solidFill>
              </a:rPr>
              <a:t>In </a:t>
            </a:r>
            <a:r>
              <a:rPr lang="en-US" sz="2400" spc="-20" dirty="0">
                <a:solidFill>
                  <a:prstClr val="black"/>
                </a:solidFill>
              </a:rPr>
              <a:t>nature, some </a:t>
            </a:r>
            <a:r>
              <a:rPr lang="en-US" sz="2400" b="1" spc="-20" dirty="0">
                <a:solidFill>
                  <a:prstClr val="black"/>
                </a:solidFill>
              </a:rPr>
              <a:t>gemstones</a:t>
            </a:r>
            <a:r>
              <a:rPr lang="en-US" sz="2400" spc="-20" dirty="0">
                <a:solidFill>
                  <a:prstClr val="black"/>
                </a:solidFill>
              </a:rPr>
              <a:t> form in this manner in areas of high pressure and high temperature (</a:t>
            </a:r>
            <a:r>
              <a:rPr lang="en-US" sz="2400" b="1" spc="-20" dirty="0">
                <a:solidFill>
                  <a:prstClr val="black"/>
                </a:solidFill>
              </a:rPr>
              <a:t>emeralds</a:t>
            </a:r>
            <a:r>
              <a:rPr lang="en-US" sz="2400" spc="-20" dirty="0">
                <a:solidFill>
                  <a:prstClr val="black"/>
                </a:solidFill>
              </a:rPr>
              <a:t> are one example).    Medicine, drugs and other substances can be purified in the same way but at lower temperatures and pressures.    In both cases a seed crystal will speed up the process.</a:t>
            </a:r>
            <a:endParaRPr lang="en-US" sz="2400" dirty="0">
              <a:solidFill>
                <a:prstClr val="black"/>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p:cNvSpPr/>
          <p:nvPr/>
        </p:nvSpPr>
        <p:spPr>
          <a:xfrm>
            <a:off x="1211580" y="57534"/>
            <a:ext cx="6720840" cy="320040"/>
          </a:xfrm>
          <a:prstGeom prst="hexagon">
            <a:avLst/>
          </a:prstGeom>
          <a:gradFill flip="none" rotWithShape="1">
            <a:gsLst>
              <a:gs pos="0">
                <a:schemeClr val="bg1">
                  <a:lumMod val="75000"/>
                </a:schemeClr>
              </a:gs>
              <a:gs pos="58000">
                <a:schemeClr val="bg1"/>
              </a:gs>
              <a:gs pos="100000">
                <a:schemeClr val="bg1"/>
              </a:gs>
            </a:gsLst>
            <a:lin ang="16200000" scaled="1"/>
            <a:tileRect/>
          </a:gradFill>
          <a:ln>
            <a:solidFill>
              <a:schemeClr val="tx1"/>
            </a:solidFill>
          </a:ln>
        </p:spPr>
        <p:txBody>
          <a:bodyPr wrap="square" lIns="0" tIns="0" rIns="0" bIns="0" rtlCol="0" anchor="ctr">
            <a:spAutoFit/>
          </a:bodyPr>
          <a:lstStyle/>
          <a:p>
            <a:pPr algn="ctr"/>
            <a:endParaRPr lang="en-US" sz="1400" b="1" i="1" dirty="0">
              <a:solidFill>
                <a:sysClr val="windowText" lastClr="000000"/>
              </a:solidFill>
              <a:latin typeface="Trajan Pro" pitchFamily="18" charset="0"/>
            </a:endParaRPr>
          </a:p>
        </p:txBody>
      </p:sp>
      <p:sp>
        <p:nvSpPr>
          <p:cNvPr id="5" name="TextBox 4"/>
          <p:cNvSpPr txBox="1"/>
          <p:nvPr/>
        </p:nvSpPr>
        <p:spPr>
          <a:xfrm>
            <a:off x="1262407" y="63666"/>
            <a:ext cx="6619187" cy="307777"/>
          </a:xfrm>
          <a:prstGeom prst="rect">
            <a:avLst/>
          </a:prstGeom>
          <a:noFill/>
        </p:spPr>
        <p:txBody>
          <a:bodyPr wrap="square" lIns="0" tIns="0" rIns="0" bIns="0" rtlCol="0">
            <a:spAutoFit/>
          </a:bodyPr>
          <a:lstStyle/>
          <a:p>
            <a:pPr algn="ctr"/>
            <a:r>
              <a:rPr lang="en-US" sz="2000" b="1" spc="-40" dirty="0">
                <a:solidFill>
                  <a:prstClr val="black"/>
                </a:solidFill>
                <a:latin typeface="Trajan Pro" pitchFamily="18" charset="0"/>
              </a:rPr>
              <a:t>Lab 7: Crystals &amp; Polymers: </a:t>
            </a:r>
            <a:r>
              <a:rPr lang="en-US" sz="2000" b="1" dirty="0">
                <a:solidFill>
                  <a:prstClr val="black"/>
                </a:solidFill>
                <a:latin typeface="Trajan Pro" pitchFamily="18" charset="0"/>
              </a:rPr>
              <a:t> </a:t>
            </a:r>
            <a:r>
              <a:rPr lang="en-US" sz="1600" dirty="0">
                <a:solidFill>
                  <a:prstClr val="black"/>
                </a:solidFill>
                <a:latin typeface="Arial" pitchFamily="34" charset="0"/>
                <a:cs typeface="Arial" pitchFamily="34" charset="0"/>
              </a:rPr>
              <a:t>Growing Crystals</a:t>
            </a:r>
            <a:endParaRPr lang="en-US" sz="1400" baseline="-25000" dirty="0">
              <a:solidFill>
                <a:prstClr val="black"/>
              </a:solidFill>
              <a:latin typeface="Arial" pitchFamily="34" charset="0"/>
              <a:cs typeface="Arial" pitchFamily="34" charset="0"/>
            </a:endParaRPr>
          </a:p>
        </p:txBody>
      </p:sp>
      <p:sp>
        <p:nvSpPr>
          <p:cNvPr id="18" name="Rectangle 17"/>
          <p:cNvSpPr/>
          <p:nvPr/>
        </p:nvSpPr>
        <p:spPr>
          <a:xfrm>
            <a:off x="564776" y="318085"/>
            <a:ext cx="8435789" cy="2677656"/>
          </a:xfrm>
          <a:prstGeom prst="rect">
            <a:avLst/>
          </a:prstGeom>
          <a:solidFill>
            <a:schemeClr val="bg1"/>
          </a:solidFill>
        </p:spPr>
        <p:txBody>
          <a:bodyPr wrap="square" lIns="91440" tIns="45720" rIns="91440" bIns="45720">
            <a:spAutoFit/>
          </a:bodyPr>
          <a:lstStyle/>
          <a:p>
            <a:r>
              <a:rPr lang="en-US" sz="2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When a substance stops dissolving in water, then the solution is said to be saturated.</a:t>
            </a:r>
          </a:p>
          <a:p>
            <a:r>
              <a:rPr lang="en-US" sz="2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If water </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evaporates</a:t>
            </a:r>
            <a:r>
              <a:rPr lang="en-US" sz="2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from that solution or the solution is </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cooled</a:t>
            </a:r>
            <a:r>
              <a:rPr lang="en-US" sz="2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the solution will become </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supersaturated</a:t>
            </a:r>
            <a:r>
              <a:rPr lang="en-US" sz="2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that point some of the substance will turn into a solid.  In some cases that solid will be a crystal. </a:t>
            </a:r>
            <a:endParaRPr lang="en-US" sz="2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37890" name="Picture 2" descr="http://thehappyscientist.com/files/EOWpics/change/salt.jpg"/>
          <p:cNvPicPr>
            <a:picLocks noChangeAspect="1" noChangeArrowheads="1"/>
          </p:cNvPicPr>
          <p:nvPr/>
        </p:nvPicPr>
        <p:blipFill>
          <a:blip r:embed="rId2" cstate="screen"/>
          <a:srcRect/>
          <a:stretch>
            <a:fillRect/>
          </a:stretch>
        </p:blipFill>
        <p:spPr bwMode="auto">
          <a:xfrm>
            <a:off x="2280210" y="2994212"/>
            <a:ext cx="5500762" cy="363967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s://s-media-cache-ak0.pinimg.com/736x/88/f2/08/88f20838d342c7c013e66fbf7f65b12e.jpg"/>
          <p:cNvPicPr>
            <a:picLocks noChangeAspect="1" noChangeArrowheads="1"/>
          </p:cNvPicPr>
          <p:nvPr/>
        </p:nvPicPr>
        <p:blipFill>
          <a:blip r:embed="rId2" cstate="screen"/>
          <a:srcRect/>
          <a:stretch>
            <a:fillRect/>
          </a:stretch>
        </p:blipFill>
        <p:spPr bwMode="auto">
          <a:xfrm>
            <a:off x="1168587" y="543391"/>
            <a:ext cx="7010400" cy="525780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2.bp.blogspot.com/-xkwruSP7k5Q/TpR-yx3AIRI/AAAAAAAACq8/UT2e-WUKUZ8/s1600/gem_mud.jpg"/>
          <p:cNvPicPr>
            <a:picLocks noChangeAspect="1" noChangeArrowheads="1"/>
          </p:cNvPicPr>
          <p:nvPr/>
        </p:nvPicPr>
        <p:blipFill>
          <a:blip r:embed="rId2" cstate="screen"/>
          <a:srcRect/>
          <a:stretch>
            <a:fillRect/>
          </a:stretch>
        </p:blipFill>
        <p:spPr bwMode="auto">
          <a:xfrm>
            <a:off x="0" y="388620"/>
            <a:ext cx="9144000" cy="608076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4" descr="http://www.chemistryland.com/CHM151S/04-Solutions/liquids/TronaLakeSaltCrystals.jpg"/>
          <p:cNvPicPr>
            <a:picLocks noChangeAspect="1" noChangeArrowheads="1"/>
          </p:cNvPicPr>
          <p:nvPr/>
        </p:nvPicPr>
        <p:blipFill>
          <a:blip r:embed="rId2" cstate="screen"/>
          <a:srcRect/>
          <a:stretch>
            <a:fillRect/>
          </a:stretch>
        </p:blipFill>
        <p:spPr bwMode="auto">
          <a:xfrm>
            <a:off x="1506070" y="735105"/>
            <a:ext cx="5830235" cy="437267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Hexagon 3"/>
          <p:cNvSpPr/>
          <p:nvPr/>
        </p:nvSpPr>
        <p:spPr>
          <a:xfrm>
            <a:off x="1211580" y="57534"/>
            <a:ext cx="6720840" cy="320040"/>
          </a:xfrm>
          <a:prstGeom prst="hexagon">
            <a:avLst/>
          </a:prstGeom>
          <a:gradFill flip="none" rotWithShape="1">
            <a:gsLst>
              <a:gs pos="0">
                <a:schemeClr val="bg1">
                  <a:lumMod val="75000"/>
                </a:schemeClr>
              </a:gs>
              <a:gs pos="58000">
                <a:schemeClr val="bg1"/>
              </a:gs>
              <a:gs pos="100000">
                <a:schemeClr val="bg1"/>
              </a:gs>
            </a:gsLst>
            <a:lin ang="16200000" scaled="1"/>
            <a:tileRect/>
          </a:gradFill>
          <a:ln>
            <a:solidFill>
              <a:schemeClr val="tx1"/>
            </a:solidFill>
          </a:ln>
        </p:spPr>
        <p:txBody>
          <a:bodyPr wrap="square" lIns="0" tIns="0" rIns="0" bIns="0" rtlCol="0" anchor="ctr">
            <a:spAutoFit/>
          </a:bodyPr>
          <a:lstStyle/>
          <a:p>
            <a:pPr algn="ctr"/>
            <a:endParaRPr lang="en-US" sz="1400" b="1" i="1" dirty="0">
              <a:solidFill>
                <a:sysClr val="windowText" lastClr="000000"/>
              </a:solidFill>
              <a:latin typeface="Trajan Pro" pitchFamily="18" charset="0"/>
            </a:endParaRPr>
          </a:p>
        </p:txBody>
      </p:sp>
      <p:sp>
        <p:nvSpPr>
          <p:cNvPr id="5" name="TextBox 4"/>
          <p:cNvSpPr txBox="1"/>
          <p:nvPr/>
        </p:nvSpPr>
        <p:spPr>
          <a:xfrm>
            <a:off x="1262407" y="63666"/>
            <a:ext cx="6619187" cy="307777"/>
          </a:xfrm>
          <a:prstGeom prst="rect">
            <a:avLst/>
          </a:prstGeom>
          <a:noFill/>
        </p:spPr>
        <p:txBody>
          <a:bodyPr wrap="square" lIns="0" tIns="0" rIns="0" bIns="0" rtlCol="0">
            <a:spAutoFit/>
          </a:bodyPr>
          <a:lstStyle/>
          <a:p>
            <a:pPr algn="ctr"/>
            <a:r>
              <a:rPr lang="en-US" sz="2000" b="1" spc="-40" dirty="0">
                <a:solidFill>
                  <a:prstClr val="black"/>
                </a:solidFill>
                <a:latin typeface="Trajan Pro" pitchFamily="18" charset="0"/>
              </a:rPr>
              <a:t>Lab 7: Crystals &amp; Polymers: </a:t>
            </a:r>
            <a:r>
              <a:rPr lang="en-US" sz="2000" b="1" dirty="0">
                <a:solidFill>
                  <a:prstClr val="black"/>
                </a:solidFill>
                <a:latin typeface="Trajan Pro" pitchFamily="18" charset="0"/>
              </a:rPr>
              <a:t> </a:t>
            </a:r>
            <a:r>
              <a:rPr lang="en-US" sz="1600" dirty="0">
                <a:solidFill>
                  <a:prstClr val="black"/>
                </a:solidFill>
                <a:latin typeface="Arial" pitchFamily="34" charset="0"/>
                <a:cs typeface="Arial" pitchFamily="34" charset="0"/>
              </a:rPr>
              <a:t>Growing Crystals</a:t>
            </a:r>
            <a:endParaRPr lang="en-US" sz="1400" baseline="-25000" dirty="0">
              <a:solidFill>
                <a:prstClr val="black"/>
              </a:solidFill>
              <a:latin typeface="Arial" pitchFamily="34" charset="0"/>
              <a:cs typeface="Arial" pitchFamily="34" charset="0"/>
            </a:endParaRPr>
          </a:p>
        </p:txBody>
      </p:sp>
      <p:sp>
        <p:nvSpPr>
          <p:cNvPr id="17" name="TextBox 16"/>
          <p:cNvSpPr txBox="1"/>
          <p:nvPr/>
        </p:nvSpPr>
        <p:spPr>
          <a:xfrm>
            <a:off x="2633472" y="1061223"/>
            <a:ext cx="6382512" cy="1994392"/>
          </a:xfrm>
          <a:prstGeom prst="rect">
            <a:avLst/>
          </a:prstGeom>
          <a:noFill/>
        </p:spPr>
        <p:txBody>
          <a:bodyPr wrap="square" lIns="0" tIns="0" rIns="0" bIns="0" rtlCol="0">
            <a:spAutoFit/>
          </a:bodyPr>
          <a:lstStyle/>
          <a:p>
            <a:pPr>
              <a:lnSpc>
                <a:spcPct val="90000"/>
              </a:lnSpc>
            </a:pPr>
            <a:r>
              <a:rPr lang="en-US" sz="2400" dirty="0" smtClean="0">
                <a:solidFill>
                  <a:prstClr val="black"/>
                </a:solidFill>
                <a:latin typeface="Tahoma" pitchFamily="34" charset="0"/>
                <a:ea typeface="Tahoma" pitchFamily="34" charset="0"/>
                <a:cs typeface="Tahoma" pitchFamily="34" charset="0"/>
              </a:rPr>
              <a:t>Weigh out 1.25 grams of borax.  Place it in 125 mL Erlenmeyer flask.   Add 50 mL of distilled water.   Stir to dissolve.  If it doesn’t dissolve place it on a hot plate that is set to Low.  Warm it to 50°C if need be to help dissolve.  Stir regularly with glass or plastic rod.</a:t>
            </a:r>
            <a:endParaRPr lang="en-US" sz="2400" dirty="0">
              <a:solidFill>
                <a:prstClr val="black"/>
              </a:solidFill>
              <a:latin typeface="Tahoma" pitchFamily="34" charset="0"/>
              <a:ea typeface="Tahoma" pitchFamily="34" charset="0"/>
              <a:cs typeface="Tahoma" pitchFamily="34" charset="0"/>
            </a:endParaRPr>
          </a:p>
        </p:txBody>
      </p:sp>
      <p:sp>
        <p:nvSpPr>
          <p:cNvPr id="18" name="Rectangle 17"/>
          <p:cNvSpPr/>
          <p:nvPr/>
        </p:nvSpPr>
        <p:spPr>
          <a:xfrm>
            <a:off x="2599764" y="578061"/>
            <a:ext cx="6418730" cy="523220"/>
          </a:xfrm>
          <a:prstGeom prst="rect">
            <a:avLst/>
          </a:prstGeom>
          <a:noFill/>
        </p:spPr>
        <p:txBody>
          <a:bodyPr wrap="square" lIns="91440" tIns="45720" rIns="91440" bIns="45720">
            <a:spAutoFit/>
          </a:bodyPr>
          <a:lstStyle/>
          <a:p>
            <a:pPr algn="ct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Create saturated solution of borax.</a:t>
            </a:r>
            <a:endPar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9" name="Picture 6" descr="http://ecx.images-amazon.com/images/I/41xKXINsHzL.jpg"/>
          <p:cNvPicPr>
            <a:picLocks noChangeAspect="1" noChangeArrowheads="1"/>
          </p:cNvPicPr>
          <p:nvPr/>
        </p:nvPicPr>
        <p:blipFill>
          <a:blip r:embed="rId2" cstate="screen"/>
          <a:stretch>
            <a:fillRect/>
          </a:stretch>
        </p:blipFill>
        <p:spPr bwMode="auto">
          <a:xfrm>
            <a:off x="682114" y="475487"/>
            <a:ext cx="1905638" cy="2540851"/>
          </a:xfrm>
          <a:prstGeom prst="rect">
            <a:avLst/>
          </a:prstGeom>
          <a:noFill/>
          <a:ln>
            <a:noFill/>
          </a:ln>
        </p:spPr>
      </p:pic>
      <p:sp>
        <p:nvSpPr>
          <p:cNvPr id="20" name="TextBox 19"/>
          <p:cNvSpPr txBox="1"/>
          <p:nvPr/>
        </p:nvSpPr>
        <p:spPr>
          <a:xfrm>
            <a:off x="206189" y="4611247"/>
            <a:ext cx="8785411" cy="1994392"/>
          </a:xfrm>
          <a:prstGeom prst="rect">
            <a:avLst/>
          </a:prstGeom>
          <a:solidFill>
            <a:schemeClr val="bg1"/>
          </a:solidFill>
        </p:spPr>
        <p:txBody>
          <a:bodyPr wrap="square" lIns="0" tIns="0" rIns="0" bIns="0" rtlCol="0">
            <a:spAutoFit/>
          </a:bodyPr>
          <a:lstStyle/>
          <a:p>
            <a:pPr>
              <a:lnSpc>
                <a:spcPct val="90000"/>
              </a:lnSpc>
            </a:pPr>
            <a:r>
              <a:rPr lang="en-US" sz="2400" spc="-30" dirty="0" smtClean="0">
                <a:solidFill>
                  <a:prstClr val="black"/>
                </a:solidFill>
                <a:latin typeface="Tahoma" pitchFamily="34" charset="0"/>
                <a:ea typeface="Tahoma" pitchFamily="34" charset="0"/>
                <a:cs typeface="Tahoma" pitchFamily="34" charset="0"/>
              </a:rPr>
              <a:t>Weigh out 10.0 grams of alum.  Place it in 125 mL Erlenmeyer flask.   Add 50 mL of distilled water.   Stir to dissolve.  If it doesn’t dissolve place it on a hot plate that is set to Low.  Warm it to 50°C if need be to help dissolve.  Stir regularly with glass or plastic rod.  After all (or most) of the alum is dissolved, pick up the Erlenmeyer flask with crucible tongs and set on counter to cool. </a:t>
            </a:r>
            <a:endParaRPr lang="en-US" sz="2400" spc="-30" dirty="0">
              <a:solidFill>
                <a:prstClr val="black"/>
              </a:solidFill>
              <a:latin typeface="Tahoma" pitchFamily="34" charset="0"/>
              <a:ea typeface="Tahoma" pitchFamily="34" charset="0"/>
              <a:cs typeface="Tahoma" pitchFamily="34" charset="0"/>
            </a:endParaRPr>
          </a:p>
        </p:txBody>
      </p:sp>
      <p:sp>
        <p:nvSpPr>
          <p:cNvPr id="21" name="Rectangle 20"/>
          <p:cNvSpPr/>
          <p:nvPr/>
        </p:nvSpPr>
        <p:spPr>
          <a:xfrm>
            <a:off x="2387122" y="4074297"/>
            <a:ext cx="6418730" cy="523220"/>
          </a:xfrm>
          <a:prstGeom prst="rect">
            <a:avLst/>
          </a:prstGeom>
          <a:noFill/>
        </p:spPr>
        <p:txBody>
          <a:bodyPr wrap="square" lIns="91440" tIns="45720" rIns="91440" bIns="45720">
            <a:spAutoFit/>
          </a:bodyPr>
          <a:lstStyle/>
          <a:p>
            <a:pPr algn="ct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Create saturated solution of alum</a:t>
            </a:r>
            <a:endPar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22" name="TextBox 21"/>
          <p:cNvSpPr txBox="1"/>
          <p:nvPr/>
        </p:nvSpPr>
        <p:spPr>
          <a:xfrm>
            <a:off x="376517" y="3141034"/>
            <a:ext cx="8570259" cy="664797"/>
          </a:xfrm>
          <a:prstGeom prst="rect">
            <a:avLst/>
          </a:prstGeom>
          <a:solidFill>
            <a:schemeClr val="bg1"/>
          </a:solidFill>
        </p:spPr>
        <p:txBody>
          <a:bodyPr wrap="square" lIns="0" tIns="0" rIns="0" bIns="0" rtlCol="0">
            <a:spAutoFit/>
          </a:bodyPr>
          <a:lstStyle/>
          <a:p>
            <a:pPr>
              <a:lnSpc>
                <a:spcPct val="90000"/>
              </a:lnSpc>
            </a:pPr>
            <a:r>
              <a:rPr lang="en-US" sz="2400" dirty="0" smtClean="0">
                <a:solidFill>
                  <a:prstClr val="black"/>
                </a:solidFill>
                <a:latin typeface="Tahoma" pitchFamily="34" charset="0"/>
                <a:ea typeface="Tahoma" pitchFamily="34" charset="0"/>
                <a:cs typeface="Tahoma" pitchFamily="34" charset="0"/>
              </a:rPr>
              <a:t>After all (or most) of the borax is dissolved, use  crucible tongs to pick up the Erlenmeyer flask and set on counter to cool.</a:t>
            </a:r>
            <a:endParaRPr lang="en-US" sz="2400" dirty="0">
              <a:solidFill>
                <a:prstClr val="black"/>
              </a:solidFill>
              <a:latin typeface="Tahoma" pitchFamily="34" charset="0"/>
              <a:ea typeface="Tahoma" pitchFamily="34" charset="0"/>
              <a:cs typeface="Tahoma" pitchFamily="34" charset="0"/>
            </a:endParaRPr>
          </a:p>
        </p:txBody>
      </p:sp>
      <p:pic>
        <p:nvPicPr>
          <p:cNvPr id="23" name="Picture 31" descr="http://www.hometrainingtools.com/media/catalog/product/cache/1/image/9df78eab33525d08d6e5fb8d27136e95/C/E/CE-TONG.jpg"/>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rot="16929677">
            <a:off x="578969" y="3291858"/>
            <a:ext cx="914400" cy="1922858"/>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Override1.xml><?xml version="1.0" encoding="utf-8"?>
<a:themeOverride xmlns:a="http://schemas.openxmlformats.org/drawingml/2006/main">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themeOverride>
</file>

<file path=docProps/app.xml><?xml version="1.0" encoding="utf-8"?>
<Properties xmlns="http://schemas.openxmlformats.org/officeDocument/2006/extended-properties" xmlns:vt="http://schemas.openxmlformats.org/officeDocument/2006/docPropsVTypes">
  <Template/>
  <TotalTime>1656</TotalTime>
  <Words>2112</Words>
  <Application>Microsoft Office PowerPoint</Application>
  <PresentationFormat>On-screen Show (4:3)</PresentationFormat>
  <Paragraphs>314</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Solstice</vt:lpstr>
      <vt:lpstr>Polymers &amp; Crystals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Molecular Gastronomy</vt:lpstr>
      <vt:lpstr>Slide 27</vt:lpstr>
      <vt:lpstr>Slide 28</vt:lpstr>
      <vt:lpstr>Slide 29</vt:lpstr>
      <vt:lpstr>Slide 30</vt:lpstr>
      <vt:lpstr>Slide 31</vt:lpstr>
      <vt:lpstr>Slide 32</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Polymers</dc:title>
  <dc:creator>Ken Costello</dc:creator>
  <cp:lastModifiedBy>Ken Costello</cp:lastModifiedBy>
  <cp:revision>20</cp:revision>
  <dcterms:created xsi:type="dcterms:W3CDTF">2016-04-03T04:38:25Z</dcterms:created>
  <dcterms:modified xsi:type="dcterms:W3CDTF">2016-04-05T05:11:44Z</dcterms:modified>
</cp:coreProperties>
</file>